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5"/>
  </p:sldMasterIdLst>
  <p:notesMasterIdLst>
    <p:notesMasterId r:id="rId15"/>
  </p:notesMasterIdLst>
  <p:sldIdLst>
    <p:sldId id="257" r:id="rId6"/>
    <p:sldId id="258" r:id="rId7"/>
    <p:sldId id="335" r:id="rId8"/>
    <p:sldId id="334" r:id="rId9"/>
    <p:sldId id="262" r:id="rId10"/>
    <p:sldId id="332" r:id="rId11"/>
    <p:sldId id="266" r:id="rId12"/>
    <p:sldId id="333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42" autoAdjust="0"/>
    <p:restoredTop sz="94660"/>
  </p:normalViewPr>
  <p:slideViewPr>
    <p:cSldViewPr snapToGrid="0">
      <p:cViewPr varScale="1">
        <p:scale>
          <a:sx n="44" d="100"/>
          <a:sy n="44" d="100"/>
        </p:scale>
        <p:origin x="-62" y="-8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CB823-3B78-4B40-A935-7F17EF20F620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70B97-5636-4769-A414-E9F3F6B6F7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544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C4EB3-3C8C-4CAD-9599-562BA5D6CB3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9141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70B97-5636-4769-A414-E9F3F6B6F7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932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70B97-5636-4769-A414-E9F3F6B6F7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806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70B97-5636-4769-A414-E9F3F6B6F7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41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10B64-210F-457A-B95D-1FA1945744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\\FBINET\userdata\HQHQ\Home4\SMUTH\Desktop\FBIseal_HR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54896" y="141035"/>
            <a:ext cx="828173" cy="63973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OIG at HHS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34081" y="123200"/>
            <a:ext cx="910120" cy="667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50968" y="119977"/>
            <a:ext cx="895714" cy="67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140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61371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108163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2663185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620157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858581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292682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EA963-DA99-4A06-A889-0F991D1019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3876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8ED43-6F84-440C-85A9-D69D5AB86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23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8ACE-65EE-4914-9294-F691C7B0B6E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193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AB9F-025D-4101-8AF9-664B180BBE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625600" y="304800"/>
            <a:ext cx="10566400" cy="5334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1350" b="1">
                <a:solidFill>
                  <a:prstClr val="white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42929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3F7D1-A342-4ABE-AF5D-EB5E3B664F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769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EABD7-A745-4A17-849D-0C9AEC6915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53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D4718-C8FD-410B-8AEC-A7CE74C18E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952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9A86-0C4D-490E-B0D2-0725527121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36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B26E8-D8B0-4B30-8115-58CF4DA320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501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5DC1D-7BEC-4B3B-861F-1E8530BAA59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974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7EB90AE-1B3B-4005-B686-8C0A6616C4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9/19/2017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CRIMINAL  INVESTIGATIVE  DIVISION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002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12192000" cy="800100"/>
          </a:xfrm>
          <a:prstGeom prst="rect">
            <a:avLst/>
          </a:prstGeom>
          <a:solidFill>
            <a:srgbClr val="002F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0" y="278934"/>
            <a:ext cx="12192000" cy="0"/>
          </a:xfrm>
          <a:prstGeom prst="line">
            <a:avLst/>
          </a:prstGeom>
          <a:ln w="1905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0" y="659934"/>
            <a:ext cx="12192000" cy="0"/>
          </a:xfrm>
          <a:prstGeom prst="line">
            <a:avLst/>
          </a:prstGeom>
          <a:ln w="1905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0" y="228600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702578"/>
            <a:ext cx="12192000" cy="0"/>
          </a:xfrm>
          <a:prstGeom prst="line">
            <a:avLst/>
          </a:prstGeom>
          <a:ln w="63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H="1">
            <a:off x="2" y="6544811"/>
            <a:ext cx="4419599" cy="0"/>
          </a:xfrm>
          <a:prstGeom prst="line">
            <a:avLst/>
          </a:prstGeom>
          <a:ln w="1270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H="1">
            <a:off x="7772401" y="6553200"/>
            <a:ext cx="4419601" cy="0"/>
          </a:xfrm>
          <a:prstGeom prst="line">
            <a:avLst/>
          </a:prstGeom>
          <a:ln w="1270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067362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  <p:sldLayoutId id="2147483878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-23880"/>
            <a:ext cx="12424611" cy="7258869"/>
          </a:xfrm>
          <a:prstGeom prst="rect">
            <a:avLst/>
          </a:prstGeom>
          <a:solidFill>
            <a:srgbClr val="0022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3999" y="3435022"/>
            <a:ext cx="9144000" cy="19126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23999" y="3425448"/>
            <a:ext cx="9144001" cy="3145"/>
          </a:xfrm>
          <a:prstGeom prst="line">
            <a:avLst/>
          </a:prstGeom>
          <a:ln w="1905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 txBox="1">
            <a:spLocks/>
          </p:cNvSpPr>
          <p:nvPr/>
        </p:nvSpPr>
        <p:spPr>
          <a:xfrm>
            <a:off x="1524000" y="3543300"/>
            <a:ext cx="9130606" cy="171944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tabLst>
                <a:tab pos="2228850" algn="ctr"/>
                <a:tab pos="4457700" algn="r"/>
              </a:tabLst>
            </a:pPr>
            <a:r>
              <a:rPr lang="en-US" sz="2100" b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Prescription Opioid Investigations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2017 FBI Las Vegas Strategy</a:t>
            </a:r>
            <a:endParaRPr lang="en-US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spcBef>
                <a:spcPct val="0"/>
              </a:spcBef>
              <a:defRPr/>
            </a:pPr>
            <a:endParaRPr lang="en-US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Prescription Drugs/Opioid Threat</a:t>
            </a:r>
            <a:endParaRPr lang="en-US" sz="24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0" y="5374922"/>
            <a:ext cx="9144000" cy="0"/>
          </a:xfrm>
          <a:prstGeom prst="line">
            <a:avLst/>
          </a:prstGeom>
          <a:ln w="19050">
            <a:solidFill>
              <a:srgbClr val="E2A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68784" y="1056272"/>
            <a:ext cx="9144000" cy="0"/>
          </a:xfrm>
          <a:prstGeom prst="line">
            <a:avLst/>
          </a:prstGeom>
          <a:ln w="63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24000" y="5429250"/>
            <a:ext cx="9144000" cy="0"/>
          </a:xfrm>
          <a:prstGeom prst="line">
            <a:avLst/>
          </a:prstGeom>
          <a:ln w="63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98720" y="6631687"/>
            <a:ext cx="2173986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white">
                    <a:lumMod val="65000"/>
                  </a:prstClr>
                </a:solidFill>
              </a:rPr>
              <a:t>UNCLASSIFIED//FOUO</a:t>
            </a:r>
          </a:p>
          <a:p>
            <a:pPr algn="ctr"/>
            <a:endParaRPr lang="en-US" sz="750" dirty="0">
              <a:solidFill>
                <a:prstClr val="white">
                  <a:lumMod val="65000"/>
                </a:prstClr>
              </a:solidFill>
            </a:endParaRPr>
          </a:p>
        </p:txBody>
      </p:sp>
      <p:pic>
        <p:nvPicPr>
          <p:cNvPr id="16" name="Picture 2" descr="\\FBINET\userdata\HQHQ\Home4\SMUTH\Desktop\FBIseal_H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6186" y="930578"/>
            <a:ext cx="2452840" cy="22672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TextBox 16"/>
          <p:cNvSpPr txBox="1"/>
          <p:nvPr/>
        </p:nvSpPr>
        <p:spPr>
          <a:xfrm>
            <a:off x="4996756" y="35719"/>
            <a:ext cx="21717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prstClr val="white">
                    <a:lumMod val="65000"/>
                  </a:prstClr>
                </a:solidFill>
              </a:rPr>
              <a:t>UNCLASSIFIED//FOUO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67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870" y="184484"/>
            <a:ext cx="10379244" cy="323850"/>
          </a:xfrm>
        </p:spPr>
        <p:txBody>
          <a:bodyPr>
            <a:noAutofit/>
          </a:bodyPr>
          <a:lstStyle/>
          <a:p>
            <a:r>
              <a:rPr lang="en-US" sz="2800" dirty="0" smtClean="0"/>
              <a:t>Presidential Priorities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039" y="1517024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On August 10, 2017, President Trump declared the country’s opioid crises a national emergency.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Instructed Administration to use all appropriate emergency and other authorities to respond to the crises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5518" y="6406487"/>
            <a:ext cx="3018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2017 FBI Las Vegas Strategy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08414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670" y="184484"/>
            <a:ext cx="10379244" cy="323850"/>
          </a:xfrm>
        </p:spPr>
        <p:txBody>
          <a:bodyPr>
            <a:noAutofit/>
          </a:bodyPr>
          <a:lstStyle/>
          <a:p>
            <a:r>
              <a:rPr lang="en-US" sz="2800" dirty="0" smtClean="0"/>
              <a:t>FBI Health Care Fraud Priorities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039" y="1517024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Target egregious health care fraud offenders suspected of health care fraud violations, with an emphasis on the opioid threat</a:t>
            </a:r>
            <a:endParaRPr lang="en-US" sz="3000" dirty="0" smtClean="0"/>
          </a:p>
          <a:p>
            <a:pPr marL="0" indent="0">
              <a:buNone/>
            </a:pPr>
            <a:endParaRPr lang="en-US" sz="32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5518" y="6406487"/>
            <a:ext cx="3018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2017 FBI Las Vegas Strategy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2256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133" y="184484"/>
            <a:ext cx="10379244" cy="323850"/>
          </a:xfrm>
        </p:spPr>
        <p:txBody>
          <a:bodyPr>
            <a:noAutofit/>
          </a:bodyPr>
          <a:lstStyle/>
          <a:p>
            <a:r>
              <a:rPr lang="en-US" sz="2800" dirty="0" smtClean="0"/>
              <a:t>Staffing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039" y="1517024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Congressionally funded Special Agents (SA) assigned to work Health Care Fraud</a:t>
            </a:r>
          </a:p>
          <a:p>
            <a:pPr lvl="2"/>
            <a:r>
              <a:rPr lang="en-US" sz="2800" dirty="0" smtClean="0"/>
              <a:t>Located in both Las Vegas and Reno</a:t>
            </a:r>
          </a:p>
          <a:p>
            <a:pPr marL="914400" lvl="2" indent="0">
              <a:buNone/>
            </a:pPr>
            <a:endParaRPr lang="en-US" sz="2800" dirty="0" smtClean="0"/>
          </a:p>
          <a:p>
            <a:r>
              <a:rPr lang="en-US" sz="3200" dirty="0" smtClean="0"/>
              <a:t>Established an FBI Health Care Fraud Task Force (HCFTC)</a:t>
            </a:r>
          </a:p>
          <a:p>
            <a:r>
              <a:rPr lang="en-US" sz="3200" dirty="0" smtClean="0"/>
              <a:t>Pending approval by the Interim Finance Committee, the Nevada Office of the Attorney General plans to assign a full-time investigator to the HCFTC.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5518" y="6406487"/>
            <a:ext cx="3018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2017 FBI Las Vegas Strategy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40110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0337" y="260888"/>
            <a:ext cx="5327670" cy="505326"/>
          </a:xfrm>
        </p:spPr>
        <p:txBody>
          <a:bodyPr>
            <a:noAutofit/>
          </a:bodyPr>
          <a:lstStyle/>
          <a:p>
            <a:r>
              <a:rPr lang="en-US" sz="2800" dirty="0" smtClean="0"/>
              <a:t>Working Group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96" y="1074649"/>
            <a:ext cx="8872949" cy="48943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Californian FB" panose="0207040306080B030204" pitchFamily="18" charset="0"/>
            </a:endParaRPr>
          </a:p>
          <a:p>
            <a:r>
              <a:rPr lang="en-US" sz="2800" dirty="0" smtClean="0"/>
              <a:t>Monthly Opioid Working Group</a:t>
            </a:r>
          </a:p>
          <a:p>
            <a:pPr lvl="1"/>
            <a:r>
              <a:rPr lang="en-US" sz="2600" dirty="0" smtClean="0"/>
              <a:t>Participants include FBI, HHS, DEA, United States Attorney’s Office, Nevada Office of the Attorney General, Las Vegas Metropolitan Police Department, FDA</a:t>
            </a:r>
          </a:p>
          <a:p>
            <a:pPr lvl="1"/>
            <a:r>
              <a:rPr lang="en-US" sz="2600" dirty="0" smtClean="0"/>
              <a:t>Collaboration with ongoing investigative strategies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909" y="6406487"/>
            <a:ext cx="28937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 FBI Las Vegas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366883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0337" y="260888"/>
            <a:ext cx="5327670" cy="505326"/>
          </a:xfrm>
        </p:spPr>
        <p:txBody>
          <a:bodyPr>
            <a:noAutofit/>
          </a:bodyPr>
          <a:lstStyle/>
          <a:p>
            <a:r>
              <a:rPr lang="en-US" sz="2800" dirty="0" smtClean="0"/>
              <a:t>Accomplishments in 2017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96" y="1074649"/>
            <a:ext cx="8872949" cy="48943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400" dirty="0">
              <a:latin typeface="Californian FB" panose="0207040306080B030204" pitchFamily="18" charset="0"/>
            </a:endParaRPr>
          </a:p>
          <a:p>
            <a:r>
              <a:rPr lang="en-US" sz="2800" dirty="0" smtClean="0"/>
              <a:t>On July 17, 2017, Dr. Robert Rand pled guilty to involuntary manslaughter and unlawful distribution of oxycodone.  Sentencing date will be October 23, 2017.</a:t>
            </a:r>
          </a:p>
          <a:p>
            <a:r>
              <a:rPr lang="en-US" sz="2800" dirty="0" smtClean="0"/>
              <a:t>On August 1, 2017, Dr. Henri </a:t>
            </a:r>
            <a:r>
              <a:rPr lang="en-US" sz="2800" dirty="0" err="1" smtClean="0"/>
              <a:t>Westelaar</a:t>
            </a:r>
            <a:r>
              <a:rPr lang="en-US" sz="2800" dirty="0" smtClean="0"/>
              <a:t> was sentenced to 120 months imprisonment, $1,100 assessment, and a $2,500,000 fine for distribution of oxycodone and other controlled substances, and money laundering.</a:t>
            </a:r>
          </a:p>
          <a:p>
            <a:r>
              <a:rPr lang="en-US" sz="2800" dirty="0" smtClean="0"/>
              <a:t>Four new investigations have been opened, which have been a direct result of increased engagement and outreach to the community.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736" y="6406487"/>
            <a:ext cx="2924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 FBI Las Vegas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18273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8569" y="271596"/>
            <a:ext cx="4429285" cy="505326"/>
          </a:xfrm>
        </p:spPr>
        <p:txBody>
          <a:bodyPr>
            <a:noAutofit/>
          </a:bodyPr>
          <a:lstStyle/>
          <a:p>
            <a:r>
              <a:rPr lang="en-US" sz="2800" dirty="0" smtClean="0"/>
              <a:t>Expectations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50" y="988923"/>
            <a:ext cx="8872949" cy="4894351"/>
          </a:xfrm>
        </p:spPr>
        <p:txBody>
          <a:bodyPr/>
          <a:lstStyle/>
          <a:p>
            <a:pPr marL="0" indent="0">
              <a:buNone/>
            </a:pPr>
            <a:endParaRPr lang="en-US" sz="2400" dirty="0">
              <a:latin typeface="Californian FB" panose="0207040306080B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054" y="847589"/>
            <a:ext cx="87750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 smtClean="0">
              <a:latin typeface="Corbel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latin typeface="+mj-lt"/>
              </a:rPr>
              <a:t>Continue to work joint investigations with federal, state and local partners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>
              <a:latin typeface="+mj-lt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latin typeface="+mj-lt"/>
              </a:rPr>
              <a:t>Identify and target most </a:t>
            </a:r>
            <a:r>
              <a:rPr lang="en-US" sz="3200" dirty="0">
                <a:latin typeface="+mj-lt"/>
              </a:rPr>
              <a:t>e</a:t>
            </a:r>
            <a:r>
              <a:rPr lang="en-US" sz="3200" dirty="0" smtClean="0">
                <a:latin typeface="+mj-lt"/>
              </a:rPr>
              <a:t>gregious perpetrators</a:t>
            </a:r>
          </a:p>
          <a:p>
            <a:pPr marL="118872" lvl="0">
              <a:buClr>
                <a:srgbClr val="F0AD00"/>
              </a:buClr>
              <a:buSzPct val="80000"/>
            </a:pPr>
            <a:endParaRPr lang="en-US" sz="3200" dirty="0">
              <a:latin typeface="+mj-lt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latin typeface="+mj-lt"/>
              </a:rPr>
              <a:t>Utilize appropriate investigative techniques for high impact investigations, prosecution, and aggressive asset forfeiture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>
              <a:latin typeface="Corbe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3564" y="6412174"/>
            <a:ext cx="3020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 FBI Las Vegas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417379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1369" y="207360"/>
            <a:ext cx="4429285" cy="505326"/>
          </a:xfrm>
        </p:spPr>
        <p:txBody>
          <a:bodyPr>
            <a:noAutofit/>
          </a:bodyPr>
          <a:lstStyle/>
          <a:p>
            <a:r>
              <a:rPr lang="en-US" sz="2800" dirty="0" smtClean="0"/>
              <a:t>Public </a:t>
            </a:r>
            <a:r>
              <a:rPr lang="en-US" sz="2800" dirty="0" err="1" smtClean="0"/>
              <a:t>Awarenes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50" y="988923"/>
            <a:ext cx="8872949" cy="4894351"/>
          </a:xfrm>
        </p:spPr>
        <p:txBody>
          <a:bodyPr/>
          <a:lstStyle/>
          <a:p>
            <a:pPr marL="0" indent="0">
              <a:buNone/>
            </a:pPr>
            <a:endParaRPr lang="en-US" sz="2400" dirty="0">
              <a:latin typeface="Californian FB" panose="0207040306080B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054" y="847589"/>
            <a:ext cx="87750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 smtClean="0">
              <a:latin typeface="Corbel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latin typeface="+mj-lt"/>
              </a:rPr>
              <a:t>Education of opiate addiction in public and private school systems</a:t>
            </a: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>
              <a:latin typeface="+mj-lt"/>
            </a:endParaRPr>
          </a:p>
          <a:p>
            <a:pPr marL="896112" lvl="1" indent="-320040">
              <a:buClr>
                <a:srgbClr val="F0AD00"/>
              </a:buClr>
              <a:buSzPct val="80000"/>
              <a:buFont typeface="Wingdings 2"/>
              <a:buChar char=""/>
            </a:pPr>
            <a:r>
              <a:rPr lang="en-US" sz="3200" dirty="0" smtClean="0">
                <a:latin typeface="+mj-lt"/>
              </a:rPr>
              <a:t>Chasing the Dragon, The Life of an Opiate Addict</a:t>
            </a:r>
          </a:p>
          <a:p>
            <a:pPr marL="576072" lvl="1">
              <a:buClr>
                <a:srgbClr val="F0AD00"/>
              </a:buClr>
              <a:buSzPct val="80000"/>
            </a:pPr>
            <a:endParaRPr lang="en-US" sz="3200" dirty="0" smtClean="0">
              <a:latin typeface="Corbel"/>
            </a:endParaRPr>
          </a:p>
          <a:p>
            <a:pPr marL="896112" lvl="1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>
              <a:latin typeface="Corbel"/>
            </a:endParaRPr>
          </a:p>
          <a:p>
            <a:pPr marL="438912" lvl="0" indent="-320040">
              <a:buClr>
                <a:srgbClr val="F0AD00"/>
              </a:buClr>
              <a:buSzPct val="80000"/>
              <a:buFont typeface="Wingdings 2"/>
              <a:buChar char=""/>
            </a:pPr>
            <a:endParaRPr lang="en-US" sz="3200" dirty="0">
              <a:latin typeface="Corbe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3564" y="6412174"/>
            <a:ext cx="3020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 FBI Las Vegas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117066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6804" y="2012251"/>
            <a:ext cx="8872949" cy="48943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Californian FB" panose="0207040306080B030204" pitchFamily="18" charset="0"/>
            </a:endParaRPr>
          </a:p>
          <a:p>
            <a:pPr marL="457200" lvl="1" indent="0" algn="ctr">
              <a:buNone/>
            </a:pPr>
            <a:endParaRPr lang="en-US" sz="2800" dirty="0" smtClean="0"/>
          </a:p>
          <a:p>
            <a:pPr marL="457200" lvl="1" indent="0" algn="ctr">
              <a:buNone/>
            </a:pPr>
            <a:endParaRPr lang="en-US" sz="2800" dirty="0"/>
          </a:p>
          <a:p>
            <a:pPr marL="457200" lvl="1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Lucida Handwriting" panose="03010101010101010101" pitchFamily="66" charset="0"/>
              </a:rPr>
              <a:t>SSA Christina D. Burt</a:t>
            </a:r>
          </a:p>
          <a:p>
            <a:pPr marL="457200" lvl="1" indent="0" algn="ctr">
              <a:buNone/>
            </a:pPr>
            <a:r>
              <a:rPr lang="en-US" sz="2800" dirty="0" smtClean="0"/>
              <a:t>FBI Las Vegas</a:t>
            </a:r>
          </a:p>
          <a:p>
            <a:pPr marL="457200" lvl="1" indent="0" algn="ctr">
              <a:buNone/>
            </a:pPr>
            <a:r>
              <a:rPr lang="en-US" sz="2800" dirty="0" smtClean="0"/>
              <a:t>HCF/CFC</a:t>
            </a:r>
          </a:p>
          <a:p>
            <a:pPr marL="457200" lvl="1" indent="0" algn="ctr">
              <a:buNone/>
            </a:pPr>
            <a:r>
              <a:rPr lang="en-US" sz="2800" dirty="0" smtClean="0"/>
              <a:t>702-584-5770</a:t>
            </a:r>
          </a:p>
          <a:p>
            <a:pPr marL="457200" lvl="1" indent="0" algn="just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79E2-BC7C-4310-B841-B9B617F57D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55127" y="6412174"/>
            <a:ext cx="2979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 FBI Las Vegas Strategy</a:t>
            </a:r>
          </a:p>
        </p:txBody>
      </p:sp>
      <p:pic>
        <p:nvPicPr>
          <p:cNvPr id="7" name="Picture 2" descr="\\FBINET\userdata\HQHQ\Home4\SMUTH\Desktop\FBIseal_H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3450" y="878623"/>
            <a:ext cx="2452840" cy="22672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00222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lass:Classification xmlns:class="urn:us:gov:cia:enterprise:schema:Classification:2.3" dateClassified="2017-09-01" portionMarking="false" caveat="false" tool="AACG" toolVersion="201710">
  <class:ClassificationMarking type="USClassificationMarking" value="UNCLASSIFIED"/>
  <class:ClassifiedBy>C29W83B14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BF2802ED784E42B8DCA89D4A7F0BEA" ma:contentTypeVersion="0" ma:contentTypeDescription="Create a new document." ma:contentTypeScope="" ma:versionID="518ff67c7c8e7ea497c30d23dfcd2c9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F2198B-0AEA-42E1-83E2-EFF587CAD6BF}">
  <ds:schemaRefs>
    <ds:schemaRef ds:uri="urn:us:gov:cia:enterprise:schema:Classification:2.3"/>
  </ds:schemaRefs>
</ds:datastoreItem>
</file>

<file path=customXml/itemProps2.xml><?xml version="1.0" encoding="utf-8"?>
<ds:datastoreItem xmlns:ds="http://schemas.openxmlformats.org/officeDocument/2006/customXml" ds:itemID="{19A752A3-70E5-445D-9C89-1517FC0DA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2663E0-5ADA-470E-9C41-199BCD134B1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9CABEAF-582B-4A75-8CA9-B70043AF9B55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2561</TotalTime>
  <Words>384</Words>
  <Application>Microsoft Office PowerPoint</Application>
  <PresentationFormat>Custom</PresentationFormat>
  <Paragraphs>70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Ion</vt:lpstr>
      <vt:lpstr>Slide 1</vt:lpstr>
      <vt:lpstr>Presidential Priorities</vt:lpstr>
      <vt:lpstr>FBI Health Care Fraud Priorities </vt:lpstr>
      <vt:lpstr>Staffing </vt:lpstr>
      <vt:lpstr>Working Group</vt:lpstr>
      <vt:lpstr>Accomplishments in 2017  </vt:lpstr>
      <vt:lpstr>Expectations</vt:lpstr>
      <vt:lpstr>Public Awarenes</vt:lpstr>
      <vt:lpstr>Slide 9</vt:lpstr>
    </vt:vector>
  </TitlesOfParts>
  <Company>Federal Bureau of Investigation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KING, NGANO T. (CID) (FBI)</dc:creator>
  <cp:lastModifiedBy>emonroy</cp:lastModifiedBy>
  <cp:revision>105</cp:revision>
  <cp:lastPrinted>2017-07-10T14:38:26Z</cp:lastPrinted>
  <dcterms:created xsi:type="dcterms:W3CDTF">2017-06-14T15:18:31Z</dcterms:created>
  <dcterms:modified xsi:type="dcterms:W3CDTF">2017-09-19T16:34:24Z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ACG_OFFICE_DLL">
    <vt:bool>true</vt:bool>
  </property>
  <property fmtid="{D5CDD505-2E9C-101B-9397-08002B2CF9AE}" pid="3" name="AACG_Created">
    <vt:bool>true</vt:bool>
  </property>
  <property fmtid="{D5CDD505-2E9C-101B-9397-08002B2CF9AE}" pid="4" name="AACG_DescMarkings">
    <vt:lpwstr/>
  </property>
  <property fmtid="{D5CDD505-2E9C-101B-9397-08002B2CF9AE}" pid="5" name="AACG_AddMark">
    <vt:lpwstr/>
  </property>
  <property fmtid="{D5CDD505-2E9C-101B-9397-08002B2CF9AE}" pid="6" name="AACG_Header">
    <vt:lpwstr>UNCLASSIFIED</vt:lpwstr>
  </property>
  <property fmtid="{D5CDD505-2E9C-101B-9397-08002B2CF9AE}" pid="7" name="AACG_Footer">
    <vt:lpwstr>_x000d_UNCLASSIFIED</vt:lpwstr>
  </property>
  <property fmtid="{D5CDD505-2E9C-101B-9397-08002B2CF9AE}" pid="8" name="AACG_ClassBlock">
    <vt:lpwstr/>
  </property>
  <property fmtid="{D5CDD505-2E9C-101B-9397-08002B2CF9AE}" pid="9" name="AACG_ClassType">
    <vt:lpwstr>USClassificationMarking</vt:lpwstr>
  </property>
  <property fmtid="{D5CDD505-2E9C-101B-9397-08002B2CF9AE}" pid="10" name="AACG_DeclOnList">
    <vt:lpwstr/>
  </property>
  <property fmtid="{D5CDD505-2E9C-101B-9397-08002B2CF9AE}" pid="11" name="AACG_USAF_Derivatives">
    <vt:lpwstr/>
  </property>
  <property fmtid="{D5CDD505-2E9C-101B-9397-08002B2CF9AE}" pid="12" name="AACG_SCI_Other">
    <vt:lpwstr/>
  </property>
  <property fmtid="{D5CDD505-2E9C-101B-9397-08002B2CF9AE}" pid="13" name="AACG_Dissem_Other">
    <vt:lpwstr/>
  </property>
  <property fmtid="{D5CDD505-2E9C-101B-9397-08002B2CF9AE}" pid="14" name="AACG_NonInt_Other">
    <vt:lpwstr/>
  </property>
  <property fmtid="{D5CDD505-2E9C-101B-9397-08002B2CF9AE}" pid="15" name="PortionWaiver">
    <vt:lpwstr/>
  </property>
  <property fmtid="{D5CDD505-2E9C-101B-9397-08002B2CF9AE}" pid="16" name="AACG_OrconOriginator">
    <vt:lpwstr/>
  </property>
  <property fmtid="{D5CDD505-2E9C-101B-9397-08002B2CF9AE}" pid="17" name="AACG_OrconRecipients">
    <vt:lpwstr/>
  </property>
  <property fmtid="{D5CDD505-2E9C-101B-9397-08002B2CF9AE}" pid="18" name="AACG_SatWarningType">
    <vt:lpwstr/>
  </property>
  <property fmtid="{D5CDD505-2E9C-101B-9397-08002B2CF9AE}" pid="19" name="AACG_CustomClassXMLPart">
    <vt:lpwstr>{C8F2198B-0AEA-42E1-83E2-EFF587CAD6BF}</vt:lpwstr>
  </property>
  <property fmtid="{D5CDD505-2E9C-101B-9397-08002B2CF9AE}" pid="20" name="PortionLastUsed">
    <vt:lpwstr>(U//FOUO)</vt:lpwstr>
  </property>
  <property fmtid="{D5CDD505-2E9C-101B-9397-08002B2CF9AE}" pid="21" name="ContentTypeId">
    <vt:lpwstr>0x0101003EBF2802ED784E42B8DCA89D4A7F0BEA</vt:lpwstr>
  </property>
</Properties>
</file>