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35"/>
  </p:notesMasterIdLst>
  <p:handoutMasterIdLst>
    <p:handoutMasterId r:id="rId36"/>
  </p:handoutMasterIdLst>
  <p:sldIdLst>
    <p:sldId id="256" r:id="rId2"/>
    <p:sldId id="257" r:id="rId3"/>
    <p:sldId id="258" r:id="rId4"/>
    <p:sldId id="309" r:id="rId5"/>
    <p:sldId id="267" r:id="rId6"/>
    <p:sldId id="264" r:id="rId7"/>
    <p:sldId id="296" r:id="rId8"/>
    <p:sldId id="297" r:id="rId9"/>
    <p:sldId id="288" r:id="rId10"/>
    <p:sldId id="279" r:id="rId11"/>
    <p:sldId id="292" r:id="rId12"/>
    <p:sldId id="293" r:id="rId13"/>
    <p:sldId id="290" r:id="rId14"/>
    <p:sldId id="286" r:id="rId15"/>
    <p:sldId id="298" r:id="rId16"/>
    <p:sldId id="300" r:id="rId17"/>
    <p:sldId id="299" r:id="rId18"/>
    <p:sldId id="294" r:id="rId19"/>
    <p:sldId id="310" r:id="rId20"/>
    <p:sldId id="275" r:id="rId21"/>
    <p:sldId id="274" r:id="rId22"/>
    <p:sldId id="269" r:id="rId23"/>
    <p:sldId id="271" r:id="rId24"/>
    <p:sldId id="291" r:id="rId25"/>
    <p:sldId id="295" r:id="rId26"/>
    <p:sldId id="303" r:id="rId27"/>
    <p:sldId id="302" r:id="rId28"/>
    <p:sldId id="304" r:id="rId29"/>
    <p:sldId id="305" r:id="rId30"/>
    <p:sldId id="306" r:id="rId31"/>
    <p:sldId id="307" r:id="rId32"/>
    <p:sldId id="308" r:id="rId33"/>
    <p:sldId id="301" r:id="rId3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A5C2E6"/>
    <a:srgbClr val="000066"/>
    <a:srgbClr val="800000"/>
    <a:srgbClr val="DDDDDD"/>
    <a:srgbClr val="333399"/>
    <a:srgbClr val="FFFFA3"/>
    <a:srgbClr val="333333"/>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03"/>
    <p:restoredTop sz="84203"/>
  </p:normalViewPr>
  <p:slideViewPr>
    <p:cSldViewPr>
      <p:cViewPr>
        <p:scale>
          <a:sx n="112" d="100"/>
          <a:sy n="112" d="100"/>
        </p:scale>
        <p:origin x="1157" y="2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2000" b="1" baseline="0" dirty="0" smtClean="0">
                <a:solidFill>
                  <a:schemeClr val="tx1"/>
                </a:solidFill>
                <a:latin typeface="+mn-lt"/>
              </a:rPr>
              <a:t>Who is allowed to possess naloxone? (% correct) </a:t>
            </a:r>
            <a:endParaRPr lang="en-US" sz="2000" b="1" dirty="0">
              <a:solidFill>
                <a:schemeClr val="tx1"/>
              </a:solidFill>
              <a:latin typeface="+mn-lt"/>
            </a:endParaRPr>
          </a:p>
        </c:rich>
      </c:tx>
      <c:layout/>
      <c:spPr>
        <a:noFill/>
        <a:ln>
          <a:noFill/>
        </a:ln>
        <a:effectLst/>
      </c:spPr>
    </c:title>
    <c:plotArea>
      <c:layout>
        <c:manualLayout>
          <c:layoutTarget val="inner"/>
          <c:xMode val="edge"/>
          <c:yMode val="edge"/>
          <c:x val="0.46764274687612295"/>
          <c:y val="0.19273835741262504"/>
          <c:w val="0.48512642763057806"/>
          <c:h val="0.64854586957018923"/>
        </c:manualLayout>
      </c:layout>
      <c:barChart>
        <c:barDir val="bar"/>
        <c:grouping val="clustered"/>
        <c:ser>
          <c:idx val="1"/>
          <c:order val="0"/>
          <c:tx>
            <c:strRef>
              <c:f>Sheet1!$C$1</c:f>
              <c:strCache>
                <c:ptCount val="1"/>
                <c:pt idx="0">
                  <c:v>Post</c:v>
                </c:pt>
              </c:strCache>
            </c:strRef>
          </c:tx>
          <c:spPr>
            <a:solidFill>
              <a:srgbClr val="C0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Persons at risk, witnesses, LEOs, EMTs, paramedics</c:v>
                </c:pt>
              </c:strCache>
            </c:strRef>
          </c:cat>
          <c:val>
            <c:numRef>
              <c:f>Sheet1!$C$2</c:f>
              <c:numCache>
                <c:formatCode>General</c:formatCode>
                <c:ptCount val="1"/>
                <c:pt idx="0">
                  <c:v>50</c:v>
                </c:pt>
              </c:numCache>
            </c:numRef>
          </c:val>
        </c:ser>
        <c:ser>
          <c:idx val="0"/>
          <c:order val="1"/>
          <c:tx>
            <c:strRef>
              <c:f>Sheet1!$B$1</c:f>
              <c:strCache>
                <c:ptCount val="1"/>
                <c:pt idx="0">
                  <c:v>Pre</c:v>
                </c:pt>
              </c:strCache>
            </c:strRef>
          </c:tx>
          <c:spPr>
            <a:solidFill>
              <a:srgbClr val="A5C2E6"/>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Persons at risk, witnesses, LEOs, EMTs, paramedics</c:v>
                </c:pt>
              </c:strCache>
            </c:strRef>
          </c:cat>
          <c:val>
            <c:numRef>
              <c:f>Sheet1!$B$2</c:f>
              <c:numCache>
                <c:formatCode>General</c:formatCode>
                <c:ptCount val="1"/>
                <c:pt idx="0">
                  <c:v>18</c:v>
                </c:pt>
              </c:numCache>
            </c:numRef>
          </c:val>
        </c:ser>
        <c:dLbls/>
        <c:gapWidth val="182"/>
        <c:axId val="41385984"/>
        <c:axId val="41387520"/>
      </c:barChart>
      <c:catAx>
        <c:axId val="4138598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1387520"/>
        <c:crosses val="autoZero"/>
        <c:auto val="1"/>
        <c:lblAlgn val="ctr"/>
        <c:lblOffset val="100"/>
      </c:catAx>
      <c:valAx>
        <c:axId val="41387520"/>
        <c:scaling>
          <c:orientation val="minMax"/>
          <c:max val="100"/>
        </c:scaling>
        <c:axPos val="b"/>
        <c:majorGridlines>
          <c:spPr>
            <a:ln w="9525" cap="flat" cmpd="sng" algn="ctr">
              <a:solidFill>
                <a:schemeClr val="tx1">
                  <a:lumMod val="15000"/>
                  <a:lumOff val="85000"/>
                </a:schemeClr>
              </a:solidFill>
              <a:round/>
            </a:ln>
            <a:effectLst/>
          </c:spPr>
        </c:majorGridlines>
        <c:numFmt formatCode="General" sourceLinked="0"/>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138598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sz="1000" b="0" i="0" u="none" strike="noStrike" baseline="0">
                <a:solidFill>
                  <a:srgbClr val="000000"/>
                </a:solidFill>
                <a:latin typeface="宋体"/>
                <a:ea typeface="宋体"/>
                <a:cs typeface="宋体"/>
              </a:defRPr>
            </a:pPr>
            <a:r>
              <a:rPr lang="en-US" sz="2000" b="1" i="0" u="none" strike="noStrike" baseline="0" dirty="0" smtClean="0">
                <a:solidFill>
                  <a:srgbClr val="000000"/>
                </a:solidFill>
                <a:latin typeface="Arial Black"/>
                <a:ea typeface="Arial Black"/>
                <a:cs typeface="Arial Black"/>
              </a:rPr>
              <a:t>% </a:t>
            </a:r>
            <a:r>
              <a:rPr lang="en-US" sz="2000" b="1" i="0" u="none" strike="noStrike" baseline="0" dirty="0">
                <a:solidFill>
                  <a:srgbClr val="000000"/>
                </a:solidFill>
                <a:latin typeface="Arial Black"/>
                <a:ea typeface="Arial Black"/>
                <a:cs typeface="Arial Black"/>
              </a:rPr>
              <a:t>of Respondents Expressing Support for </a:t>
            </a:r>
            <a:endParaRPr lang="en-US" sz="2000" b="1" i="0" u="none" strike="noStrike" baseline="0" dirty="0" smtClean="0">
              <a:solidFill>
                <a:srgbClr val="000000"/>
              </a:solidFill>
              <a:latin typeface="Arial Black"/>
              <a:ea typeface="Arial Black"/>
              <a:cs typeface="Arial Black"/>
            </a:endParaRPr>
          </a:p>
          <a:p>
            <a:pPr>
              <a:defRPr sz="1000" b="0" i="0" u="none" strike="noStrike" baseline="0">
                <a:solidFill>
                  <a:srgbClr val="000000"/>
                </a:solidFill>
                <a:latin typeface="宋体"/>
                <a:ea typeface="宋体"/>
                <a:cs typeface="宋体"/>
              </a:defRPr>
            </a:pPr>
            <a:r>
              <a:rPr lang="en-US" sz="2000" b="1" i="0" u="none" strike="noStrike" baseline="0" dirty="0" smtClean="0">
                <a:solidFill>
                  <a:srgbClr val="000000"/>
                </a:solidFill>
                <a:latin typeface="Arial Black"/>
                <a:ea typeface="Arial Black"/>
                <a:cs typeface="Arial Black"/>
              </a:rPr>
              <a:t>SB </a:t>
            </a:r>
            <a:r>
              <a:rPr lang="en-US" sz="2000" b="1" i="0" u="none" strike="noStrike" baseline="0" dirty="0">
                <a:solidFill>
                  <a:srgbClr val="000000"/>
                </a:solidFill>
                <a:latin typeface="Arial Black"/>
                <a:ea typeface="Arial Black"/>
                <a:cs typeface="Arial Black"/>
              </a:rPr>
              <a:t>459 </a:t>
            </a:r>
            <a:r>
              <a:rPr lang="en-US" sz="2000" b="1" i="0" u="none" strike="noStrike" baseline="0" dirty="0" smtClean="0">
                <a:solidFill>
                  <a:srgbClr val="000000"/>
                </a:solidFill>
                <a:latin typeface="Arial Black"/>
                <a:ea typeface="Arial Black"/>
                <a:cs typeface="Arial Black"/>
              </a:rPr>
              <a:t>Naloxone Provisions</a:t>
            </a:r>
            <a:endParaRPr lang="en-US" sz="2000" b="1" i="0" u="none" strike="noStrike" baseline="0" dirty="0">
              <a:solidFill>
                <a:srgbClr val="000000"/>
              </a:solidFill>
              <a:latin typeface="Arial Black"/>
              <a:ea typeface="Arial Black"/>
              <a:cs typeface="Arial Black"/>
            </a:endParaRPr>
          </a:p>
        </c:rich>
      </c:tx>
      <c:layout>
        <c:manualLayout>
          <c:xMode val="edge"/>
          <c:yMode val="edge"/>
          <c:x val="0.14443220964566902"/>
          <c:y val="9.3545449675933277E-3"/>
        </c:manualLayout>
      </c:layout>
      <c:spPr>
        <a:noFill/>
        <a:ln w="25398">
          <a:noFill/>
        </a:ln>
      </c:spPr>
    </c:title>
    <c:plotArea>
      <c:layout>
        <c:manualLayout>
          <c:layoutTarget val="inner"/>
          <c:xMode val="edge"/>
          <c:yMode val="edge"/>
          <c:x val="0.4958525323223491"/>
          <c:y val="0.22040249496087702"/>
          <c:w val="0.47429024496937899"/>
          <c:h val="0.6171642518712509"/>
        </c:manualLayout>
      </c:layout>
      <c:barChart>
        <c:barDir val="bar"/>
        <c:grouping val="clustered"/>
        <c:ser>
          <c:idx val="1"/>
          <c:order val="0"/>
          <c:tx>
            <c:strRef>
              <c:f>Sheet8!$E$1</c:f>
              <c:strCache>
                <c:ptCount val="1"/>
                <c:pt idx="0">
                  <c:v>Post</c:v>
                </c:pt>
              </c:strCache>
            </c:strRef>
          </c:tx>
          <c:spPr>
            <a:solidFill>
              <a:srgbClr val="C00000"/>
            </a:solidFill>
            <a:ln w="25398">
              <a:noFill/>
            </a:ln>
          </c:spPr>
          <c:dLbls>
            <c:spPr>
              <a:noFill/>
              <a:ln>
                <a:noFill/>
              </a:ln>
              <a:effectLst/>
            </c:spPr>
            <c:txPr>
              <a:bodyPr wrap="square" lIns="38100" tIns="19050" rIns="38100" bIns="19050" anchor="ctr">
                <a:spAutoFit/>
              </a:bodyPr>
              <a:lstStyle/>
              <a:p>
                <a:pPr>
                  <a:defRPr sz="1400"/>
                </a:pPr>
                <a:endParaRPr lang="en-US"/>
              </a:p>
            </c:txPr>
            <c:showVal val="1"/>
            <c:extLst>
              <c:ext xmlns:c15="http://schemas.microsoft.com/office/drawing/2012/chart" uri="{CE6537A1-D6FC-4f65-9D91-7224C49458BB}">
                <c15:layout/>
                <c15:showLeaderLines val="1"/>
              </c:ext>
            </c:extLst>
          </c:dLbls>
          <c:cat>
            <c:strRef>
              <c:f>Sheet8!$A$2:$A$4</c:f>
              <c:strCache>
                <c:ptCount val="3"/>
                <c:pt idx="0">
                  <c:v>Allowing family members, friends to administer naloxone in the event of an overdose?</c:v>
                </c:pt>
                <c:pt idx="1">
                  <c:v>Allowing first responders to administer naloxone in the event of an overdsoe?</c:v>
                </c:pt>
                <c:pt idx="2">
                  <c:v>Providing limited immunity from prosecution for simple drug possession to anyone who calls 911 in the event of an overdose?</c:v>
                </c:pt>
              </c:strCache>
            </c:strRef>
          </c:cat>
          <c:val>
            <c:numRef>
              <c:f>Sheet8!$E$2:$E$4</c:f>
              <c:numCache>
                <c:formatCode>0</c:formatCode>
                <c:ptCount val="3"/>
                <c:pt idx="0">
                  <c:v>64.5</c:v>
                </c:pt>
                <c:pt idx="1">
                  <c:v>88.9</c:v>
                </c:pt>
                <c:pt idx="2">
                  <c:v>31.1</c:v>
                </c:pt>
              </c:numCache>
            </c:numRef>
          </c:val>
        </c:ser>
        <c:ser>
          <c:idx val="0"/>
          <c:order val="1"/>
          <c:tx>
            <c:strRef>
              <c:f>Sheet8!$D$1</c:f>
              <c:strCache>
                <c:ptCount val="1"/>
                <c:pt idx="0">
                  <c:v>Pre</c:v>
                </c:pt>
              </c:strCache>
            </c:strRef>
          </c:tx>
          <c:spPr>
            <a:solidFill>
              <a:srgbClr val="A5C2E6"/>
            </a:solidFill>
            <a:ln w="25398">
              <a:noFill/>
            </a:ln>
          </c:spPr>
          <c:dLbls>
            <c:spPr>
              <a:noFill/>
              <a:ln>
                <a:noFill/>
              </a:ln>
              <a:effectLst/>
            </c:spPr>
            <c:txPr>
              <a:bodyPr wrap="square" lIns="38100" tIns="19050" rIns="38100" bIns="19050" anchor="ctr">
                <a:spAutoFit/>
              </a:bodyPr>
              <a:lstStyle/>
              <a:p>
                <a:pPr>
                  <a:defRPr sz="1400"/>
                </a:pPr>
                <a:endParaRPr lang="en-US"/>
              </a:p>
            </c:txPr>
            <c:showVal val="1"/>
            <c:extLst>
              <c:ext xmlns:c15="http://schemas.microsoft.com/office/drawing/2012/chart" uri="{CE6537A1-D6FC-4f65-9D91-7224C49458BB}">
                <c15:layout/>
                <c15:showLeaderLines val="1"/>
              </c:ext>
            </c:extLst>
          </c:dLbls>
          <c:cat>
            <c:strRef>
              <c:f>Sheet8!$A$2:$A$4</c:f>
              <c:strCache>
                <c:ptCount val="3"/>
                <c:pt idx="0">
                  <c:v>Allowing family members, friends to administer naloxone in the event of an overdose?</c:v>
                </c:pt>
                <c:pt idx="1">
                  <c:v>Allowing first responders to administer naloxone in the event of an overdsoe?</c:v>
                </c:pt>
                <c:pt idx="2">
                  <c:v>Providing limited immunity from prosecution for simple drug possession to anyone who calls 911 in the event of an overdose?</c:v>
                </c:pt>
              </c:strCache>
            </c:strRef>
          </c:cat>
          <c:val>
            <c:numRef>
              <c:f>Sheet8!$D$2:$D$4</c:f>
              <c:numCache>
                <c:formatCode>0</c:formatCode>
                <c:ptCount val="3"/>
                <c:pt idx="0">
                  <c:v>47.7</c:v>
                </c:pt>
                <c:pt idx="1">
                  <c:v>81.5</c:v>
                </c:pt>
                <c:pt idx="2">
                  <c:v>24.3</c:v>
                </c:pt>
              </c:numCache>
            </c:numRef>
          </c:val>
        </c:ser>
        <c:dLbls/>
        <c:gapWidth val="182"/>
        <c:axId val="42463232"/>
        <c:axId val="42464768"/>
      </c:barChart>
      <c:catAx>
        <c:axId val="42463232"/>
        <c:scaling>
          <c:orientation val="minMax"/>
        </c:scaling>
        <c:axPos val="l"/>
        <c:numFmt formatCode="General" sourceLinked="1"/>
        <c:majorTickMark val="none"/>
        <c:tickLblPos val="nextTo"/>
        <c:spPr>
          <a:ln w="3175">
            <a:solidFill>
              <a:srgbClr val="C0C0C0"/>
            </a:solidFill>
            <a:prstDash val="solid"/>
          </a:ln>
        </c:spPr>
        <c:txPr>
          <a:bodyPr rot="-60000000" spcFirstLastPara="1" vertOverflow="ellipsis" vert="horz" wrap="square" anchor="ctr" anchorCtr="1"/>
          <a:lstStyle/>
          <a:p>
            <a:pPr>
              <a:defRPr lang="en-US" sz="1600" b="1" i="0" u="none" strike="noStrike" kern="1200" baseline="0">
                <a:solidFill>
                  <a:schemeClr val="tx1"/>
                </a:solidFill>
                <a:latin typeface="Arial Narrow" panose="020B0606020202030204" pitchFamily="34" charset="0"/>
                <a:ea typeface="+mn-ea"/>
                <a:cs typeface="+mn-cs"/>
              </a:defRPr>
            </a:pPr>
            <a:endParaRPr lang="en-US"/>
          </a:p>
        </c:txPr>
        <c:crossAx val="42464768"/>
        <c:crosses val="autoZero"/>
        <c:auto val="1"/>
        <c:lblAlgn val="ctr"/>
        <c:lblOffset val="100"/>
      </c:catAx>
      <c:valAx>
        <c:axId val="42464768"/>
        <c:scaling>
          <c:orientation val="minMax"/>
        </c:scaling>
        <c:axPos val="b"/>
        <c:majorGridlines>
          <c:spPr>
            <a:ln w="3175">
              <a:solidFill>
                <a:srgbClr val="C0C0C0"/>
              </a:solidFill>
              <a:prstDash val="solid"/>
            </a:ln>
          </c:spPr>
        </c:majorGridlines>
        <c:numFmt formatCode="0" sourceLinked="1"/>
        <c:majorTickMark val="none"/>
        <c:tickLblPos val="nextTo"/>
        <c:spPr>
          <a:ln w="6349">
            <a:noFill/>
          </a:ln>
        </c:spPr>
        <c:txPr>
          <a:bodyPr rot="-6000000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crossAx val="42463232"/>
        <c:crosses val="autoZero"/>
        <c:crossBetween val="between"/>
        <c:majorUnit val="20"/>
      </c:valAx>
      <c:spPr>
        <a:noFill/>
        <a:ln w="25398">
          <a:noFill/>
        </a:ln>
      </c:spPr>
    </c:plotArea>
    <c:legend>
      <c:legendPos val="r"/>
      <c:layout>
        <c:manualLayout>
          <c:xMode val="edge"/>
          <c:yMode val="edge"/>
          <c:x val="0.39611946358267713"/>
          <c:y val="0.93989071038251415"/>
          <c:w val="0.20119143700787404"/>
          <c:h val="6.2841501955112719E-2"/>
        </c:manualLayout>
      </c:layout>
      <c:spPr>
        <a:noFill/>
        <a:ln w="25398">
          <a:noFill/>
        </a:ln>
      </c:spPr>
      <c:txPr>
        <a:bodyPr rot="0" spcFirstLastPara="1" vertOverflow="ellipsis" vert="horz" wrap="square" anchor="ctr" anchorCtr="1"/>
        <a:lstStyle/>
        <a:p>
          <a:pPr>
            <a:defRPr lang="en-US" sz="1600" b="1" i="0" u="none" strike="noStrike" kern="1200" baseline="0">
              <a:solidFill>
                <a:schemeClr val="tx1"/>
              </a:solidFill>
              <a:latin typeface="+mn-lt"/>
              <a:ea typeface="+mn-ea"/>
              <a:cs typeface="+mn-cs"/>
            </a:defRPr>
          </a:pPr>
          <a:endParaRPr lang="en-US"/>
        </a:p>
      </c:txPr>
    </c:legend>
    <c:plotVisOnly val="1"/>
    <c:dispBlanksAs val="gap"/>
  </c:chart>
  <c:spPr>
    <a:solidFill>
      <a:srgbClr val="FFFFFF"/>
    </a:solidFill>
    <a:ln>
      <a:noFill/>
    </a:ln>
  </c:spPr>
  <c:txPr>
    <a:bodyPr/>
    <a:lstStyle/>
    <a:p>
      <a:pPr>
        <a:defRPr/>
      </a:pPr>
      <a:endParaRPr lang="en-US"/>
    </a:p>
  </c:txPr>
  <c:externalData r:id="rId1"/>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0.70284</cdr:x>
      <cdr:y>0.45284</cdr:y>
    </cdr:from>
    <cdr:to>
      <cdr:x>0.76449</cdr:x>
      <cdr:y>0.50492</cdr:y>
    </cdr:to>
    <cdr:sp macro="" textlink="">
      <cdr:nvSpPr>
        <cdr:cNvPr id="2" name="TextBox 1"/>
        <cdr:cNvSpPr txBox="1"/>
      </cdr:nvSpPr>
      <cdr:spPr>
        <a:xfrm xmlns:a="http://schemas.openxmlformats.org/drawingml/2006/main">
          <a:off x="4343400" y="2118568"/>
          <a:ext cx="381000" cy="2436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smtClean="0"/>
            <a:t>*</a:t>
          </a:r>
          <a:endParaRPr lang="en-US" sz="2800" dirty="0"/>
        </a:p>
      </cdr:txBody>
    </cdr:sp>
  </cdr:relSizeAnchor>
</c:userShapes>
</file>

<file path=ppt/drawings/drawing2.xml><?xml version="1.0" encoding="utf-8"?>
<c:userShapes xmlns:c="http://schemas.openxmlformats.org/drawingml/2006/chart">
  <cdr:relSizeAnchor xmlns:cdr="http://schemas.openxmlformats.org/drawingml/2006/chartDrawing">
    <cdr:from>
      <cdr:x>0.82906</cdr:x>
      <cdr:y>0.68657</cdr:y>
    </cdr:from>
    <cdr:to>
      <cdr:x>0.87594</cdr:x>
      <cdr:y>0.80086</cdr:y>
    </cdr:to>
    <cdr:sp macro="" textlink="">
      <cdr:nvSpPr>
        <cdr:cNvPr id="2" name="TextBox 1"/>
        <cdr:cNvSpPr txBox="1"/>
      </cdr:nvSpPr>
      <cdr:spPr>
        <a:xfrm xmlns:a="http://schemas.openxmlformats.org/drawingml/2006/main">
          <a:off x="7391400" y="3505200"/>
          <a:ext cx="417954" cy="5834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dirty="0" smtClean="0"/>
            <a:t>*</a:t>
          </a:r>
          <a:endParaRPr lang="en-US" sz="2800" dirty="0"/>
        </a:p>
      </cdr:txBody>
    </cdr:sp>
  </cdr:relSizeAnchor>
  <cdr:relSizeAnchor xmlns:cdr="http://schemas.openxmlformats.org/drawingml/2006/chartDrawing">
    <cdr:from>
      <cdr:x>0.6994</cdr:x>
      <cdr:y>0.9445</cdr:y>
    </cdr:from>
    <cdr:to>
      <cdr:x>0.99499</cdr:x>
      <cdr:y>0.994</cdr:y>
    </cdr:to>
    <cdr:sp macro="" textlink="">
      <cdr:nvSpPr>
        <cdr:cNvPr id="4" name="TextBox 1"/>
        <cdr:cNvSpPr txBox="1"/>
      </cdr:nvSpPr>
      <cdr:spPr>
        <a:xfrm xmlns:a="http://schemas.openxmlformats.org/drawingml/2006/main">
          <a:off x="5757874" y="4500579"/>
          <a:ext cx="2436702" cy="2682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 P &lt;0.05</a:t>
          </a:r>
          <a:endParaRPr lang="en-US" sz="16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6513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defTabSz="914200">
              <a:defRPr sz="1200">
                <a:ea typeface="+mn-ea"/>
                <a:cs typeface="+mn-cs"/>
              </a:defRPr>
            </a:lvl1pPr>
          </a:lstStyle>
          <a:p>
            <a:pPr>
              <a:defRPr/>
            </a:pPr>
            <a:endParaRPr lang="en-US"/>
          </a:p>
        </p:txBody>
      </p:sp>
      <p:sp>
        <p:nvSpPr>
          <p:cNvPr id="3" name="Date Placeholder 2"/>
          <p:cNvSpPr>
            <a:spLocks noGrp="1"/>
          </p:cNvSpPr>
          <p:nvPr>
            <p:ph type="dt" sz="quarter" idx="1"/>
          </p:nvPr>
        </p:nvSpPr>
        <p:spPr bwMode="auto">
          <a:xfrm>
            <a:off x="3884613" y="0"/>
            <a:ext cx="2971800" cy="46513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algn="r" defTabSz="912813">
              <a:defRPr sz="1200" smtClean="0">
                <a:cs typeface="+mn-cs"/>
              </a:defRPr>
            </a:lvl1pPr>
          </a:lstStyle>
          <a:p>
            <a:pPr>
              <a:defRPr/>
            </a:pPr>
            <a:fld id="{920A661F-69A9-5542-90B0-257902324C23}" type="datetimeFigureOut">
              <a:rPr lang="en-US"/>
              <a:pPr>
                <a:defRPr/>
              </a:pPr>
              <a:t>9/22/2017</a:t>
            </a:fld>
            <a:endParaRPr lang="en-US"/>
          </a:p>
        </p:txBody>
      </p:sp>
      <p:sp>
        <p:nvSpPr>
          <p:cNvPr id="4" name="Footer Placeholder 3"/>
          <p:cNvSpPr>
            <a:spLocks noGrp="1"/>
          </p:cNvSpPr>
          <p:nvPr>
            <p:ph type="ftr" sz="quarter" idx="2"/>
          </p:nvPr>
        </p:nvSpPr>
        <p:spPr bwMode="auto">
          <a:xfrm>
            <a:off x="0" y="8829675"/>
            <a:ext cx="2971800" cy="465138"/>
          </a:xfrm>
          <a:prstGeom prst="rect">
            <a:avLst/>
          </a:prstGeom>
          <a:noFill/>
          <a:ln w="9525">
            <a:noFill/>
            <a:miter lim="800000"/>
            <a:headEnd/>
            <a:tailEnd/>
          </a:ln>
        </p:spPr>
        <p:txBody>
          <a:bodyPr vert="horz" wrap="square" lIns="91436" tIns="45718" rIns="91436" bIns="45718" numCol="1" anchor="b" anchorCtr="0" compatLnSpc="1">
            <a:prstTxWarp prst="textNoShape">
              <a:avLst/>
            </a:prstTxWarp>
          </a:bodyPr>
          <a:lstStyle>
            <a:lvl1pPr defTabSz="914200">
              <a:defRPr sz="1200">
                <a:ea typeface="+mn-ea"/>
                <a:cs typeface="+mn-cs"/>
              </a:defRPr>
            </a:lvl1pPr>
          </a:lstStyle>
          <a:p>
            <a:pPr>
              <a:defRPr/>
            </a:pPr>
            <a:endParaRPr lang="en-US"/>
          </a:p>
        </p:txBody>
      </p:sp>
      <p:sp>
        <p:nvSpPr>
          <p:cNvPr id="5" name="Slide Number Placeholder 4"/>
          <p:cNvSpPr>
            <a:spLocks noGrp="1"/>
          </p:cNvSpPr>
          <p:nvPr>
            <p:ph type="sldNum" sz="quarter" idx="3"/>
          </p:nvPr>
        </p:nvSpPr>
        <p:spPr bwMode="auto">
          <a:xfrm>
            <a:off x="3884613" y="8829675"/>
            <a:ext cx="2971800" cy="465138"/>
          </a:xfrm>
          <a:prstGeom prst="rect">
            <a:avLst/>
          </a:prstGeom>
          <a:noFill/>
          <a:ln w="9525">
            <a:noFill/>
            <a:miter lim="800000"/>
            <a:headEnd/>
            <a:tailEnd/>
          </a:ln>
        </p:spPr>
        <p:txBody>
          <a:bodyPr vert="horz" wrap="square" lIns="91436" tIns="45718" rIns="91436" bIns="45718" numCol="1" anchor="b" anchorCtr="0" compatLnSpc="1">
            <a:prstTxWarp prst="textNoShape">
              <a:avLst/>
            </a:prstTxWarp>
          </a:bodyPr>
          <a:lstStyle>
            <a:lvl1pPr algn="r" defTabSz="912813">
              <a:defRPr sz="1200" smtClean="0">
                <a:cs typeface="+mn-cs"/>
              </a:defRPr>
            </a:lvl1pPr>
          </a:lstStyle>
          <a:p>
            <a:pPr>
              <a:defRPr/>
            </a:pPr>
            <a:fld id="{44052D4B-4D22-5A4B-ABCA-7A605B92A2B5}" type="slidenum">
              <a:rPr lang="en-US"/>
              <a:pPr>
                <a:defRPr/>
              </a:pPr>
              <a:t>‹#›</a:t>
            </a:fld>
            <a:endParaRPr lang="en-US"/>
          </a:p>
        </p:txBody>
      </p:sp>
    </p:spTree>
    <p:extLst>
      <p:ext uri="{BB962C8B-B14F-4D97-AF65-F5344CB8AC3E}">
        <p14:creationId xmlns:p14="http://schemas.microsoft.com/office/powerpoint/2010/main" xmlns="" val="2197464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defTabSz="914200">
              <a:defRPr sz="120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6513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algn="r" defTabSz="914200">
              <a:defRPr sz="120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p:spPr>
        <p:txBody>
          <a:bodyPr vert="horz" wrap="square" lIns="91436" tIns="45718" rIns="91436" bIns="45718" numCol="1" anchor="b" anchorCtr="0" compatLnSpc="1">
            <a:prstTxWarp prst="textNoShape">
              <a:avLst/>
            </a:prstTxWarp>
          </a:bodyPr>
          <a:lstStyle>
            <a:lvl1pPr defTabSz="914200">
              <a:defRPr sz="120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p:spPr>
        <p:txBody>
          <a:bodyPr vert="horz" wrap="square" lIns="91436" tIns="45718" rIns="91436" bIns="45718" numCol="1" anchor="b" anchorCtr="0" compatLnSpc="1">
            <a:prstTxWarp prst="textNoShape">
              <a:avLst/>
            </a:prstTxWarp>
          </a:bodyPr>
          <a:lstStyle>
            <a:lvl1pPr algn="r" defTabSz="912813">
              <a:defRPr sz="1200" smtClean="0">
                <a:cs typeface="+mn-cs"/>
              </a:defRPr>
            </a:lvl1pPr>
          </a:lstStyle>
          <a:p>
            <a:pPr>
              <a:defRPr/>
            </a:pPr>
            <a:fld id="{30CF756B-4FB4-4E49-A541-E77BEE92BF25}" type="slidenum">
              <a:rPr lang="en-US"/>
              <a:pPr>
                <a:defRPr/>
              </a:pPr>
              <a:t>‹#›</a:t>
            </a:fld>
            <a:endParaRPr lang="en-US"/>
          </a:p>
        </p:txBody>
      </p:sp>
    </p:spTree>
    <p:extLst>
      <p:ext uri="{BB962C8B-B14F-4D97-AF65-F5344CB8AC3E}">
        <p14:creationId xmlns:p14="http://schemas.microsoft.com/office/powerpoint/2010/main" xmlns="" val="1191981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xmlns="" val="118063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xmlns="" val="363778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CF756B-4FB4-4E49-A541-E77BEE92BF25}" type="slidenum">
              <a:rPr lang="en-US" smtClean="0"/>
              <a:pPr>
                <a:defRPr/>
              </a:pPr>
              <a:t>11</a:t>
            </a:fld>
            <a:endParaRPr lang="en-US"/>
          </a:p>
        </p:txBody>
      </p:sp>
    </p:spTree>
    <p:extLst>
      <p:ext uri="{BB962C8B-B14F-4D97-AF65-F5344CB8AC3E}">
        <p14:creationId xmlns:p14="http://schemas.microsoft.com/office/powerpoint/2010/main" xmlns="" val="90283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CF756B-4FB4-4E49-A541-E77BEE92BF25}" type="slidenum">
              <a:rPr lang="en-US" smtClean="0"/>
              <a:pPr>
                <a:defRPr/>
              </a:pPr>
              <a:t>14</a:t>
            </a:fld>
            <a:endParaRPr lang="en-US"/>
          </a:p>
        </p:txBody>
      </p:sp>
    </p:spTree>
    <p:extLst>
      <p:ext uri="{BB962C8B-B14F-4D97-AF65-F5344CB8AC3E}">
        <p14:creationId xmlns:p14="http://schemas.microsoft.com/office/powerpoint/2010/main" xmlns="" val="879779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CF756B-4FB4-4E49-A541-E77BEE92BF25}" type="slidenum">
              <a:rPr lang="en-US" smtClean="0"/>
              <a:pPr>
                <a:defRPr/>
              </a:pPr>
              <a:t>16</a:t>
            </a:fld>
            <a:endParaRPr lang="en-US"/>
          </a:p>
        </p:txBody>
      </p:sp>
    </p:spTree>
    <p:extLst>
      <p:ext uri="{BB962C8B-B14F-4D97-AF65-F5344CB8AC3E}">
        <p14:creationId xmlns:p14="http://schemas.microsoft.com/office/powerpoint/2010/main" xmlns="" val="405074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Though SB459 provisions were effective Oct 2015, implementation has been slow</a:t>
            </a:r>
          </a:p>
          <a:p>
            <a:endParaRPr lang="en-US" dirty="0"/>
          </a:p>
        </p:txBody>
      </p:sp>
      <p:sp>
        <p:nvSpPr>
          <p:cNvPr id="4" name="Slide Number Placeholder 3"/>
          <p:cNvSpPr>
            <a:spLocks noGrp="1"/>
          </p:cNvSpPr>
          <p:nvPr>
            <p:ph type="sldNum" sz="quarter" idx="10"/>
          </p:nvPr>
        </p:nvSpPr>
        <p:spPr/>
        <p:txBody>
          <a:bodyPr/>
          <a:lstStyle/>
          <a:p>
            <a:pPr>
              <a:defRPr/>
            </a:pPr>
            <a:fld id="{30CF756B-4FB4-4E49-A541-E77BEE92BF25}" type="slidenum">
              <a:rPr lang="en-US" smtClean="0"/>
              <a:pPr>
                <a:defRPr/>
              </a:pPr>
              <a:t>23</a:t>
            </a:fld>
            <a:endParaRPr lang="en-US"/>
          </a:p>
        </p:txBody>
      </p:sp>
    </p:spTree>
    <p:extLst>
      <p:ext uri="{BB962C8B-B14F-4D97-AF65-F5344CB8AC3E}">
        <p14:creationId xmlns:p14="http://schemas.microsoft.com/office/powerpoint/2010/main" xmlns="" val="2335727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Panoramic From Rood2-TDD"/>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4038600"/>
            <a:ext cx="9144000"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descr="blue strip cop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0825" cy="37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blue strip copy"/>
          <p:cNvPicPr>
            <a:picLocks noChangeAspect="1" noChangeArrowheads="1"/>
          </p:cNvPicPr>
          <p:nvPr/>
        </p:nvPicPr>
        <p:blipFill>
          <a:blip r:embed="rId4" cstate="print">
            <a:extLst>
              <a:ext uri="{28A0092B-C50C-407E-A947-70E740481C1C}">
                <a14:useLocalDpi xmlns:a14="http://schemas.microsoft.com/office/drawing/2010/main" xmlns="" val="0"/>
              </a:ext>
            </a:extLst>
          </a:blip>
          <a:srcRect l="-35" t="20168"/>
          <a:stretch>
            <a:fillRect/>
          </a:stretch>
        </p:blipFill>
        <p:spPr bwMode="auto">
          <a:xfrm>
            <a:off x="0" y="6556375"/>
            <a:ext cx="91440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Nevada_Master_stack_slogan_4c large"/>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463925" y="501650"/>
            <a:ext cx="2209800" cy="1631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0050" name="Rectangle 2"/>
          <p:cNvSpPr>
            <a:spLocks noGrp="1" noChangeArrowheads="1"/>
          </p:cNvSpPr>
          <p:nvPr>
            <p:ph type="ctrTitle"/>
          </p:nvPr>
        </p:nvSpPr>
        <p:spPr>
          <a:xfrm>
            <a:off x="152400" y="2362200"/>
            <a:ext cx="8763000" cy="914400"/>
          </a:xfrm>
        </p:spPr>
        <p:txBody>
          <a:bodyPr/>
          <a:lstStyle>
            <a:lvl1pPr>
              <a:defRPr sz="3600"/>
            </a:lvl1pPr>
          </a:lstStyle>
          <a:p>
            <a:pPr lvl="0"/>
            <a:r>
              <a:rPr lang="en-US" noProof="0" smtClean="0"/>
              <a:t>Click to edit Master title style</a:t>
            </a:r>
          </a:p>
        </p:txBody>
      </p:sp>
      <p:sp>
        <p:nvSpPr>
          <p:cNvPr id="130051" name="Rectangle 3"/>
          <p:cNvSpPr>
            <a:spLocks noGrp="1" noChangeArrowheads="1"/>
          </p:cNvSpPr>
          <p:nvPr>
            <p:ph type="subTitle" idx="1"/>
          </p:nvPr>
        </p:nvSpPr>
        <p:spPr>
          <a:xfrm>
            <a:off x="152400" y="3352800"/>
            <a:ext cx="8991600" cy="533400"/>
          </a:xfrm>
        </p:spPr>
        <p:txBody>
          <a:bodyPr anchor="b"/>
          <a:lstStyle>
            <a:lvl1pPr marL="0" indent="0" algn="ctr">
              <a:buFont typeface="Wingdings" charset="0"/>
              <a:buNone/>
              <a:defRPr sz="2400"/>
            </a:lvl1pPr>
          </a:lstStyle>
          <a:p>
            <a:pPr lvl="0"/>
            <a:r>
              <a:rPr lang="en-US" noProof="0" smtClean="0"/>
              <a:t>Click to edit Master subtitle style</a:t>
            </a:r>
          </a:p>
        </p:txBody>
      </p:sp>
      <p:sp>
        <p:nvSpPr>
          <p:cNvPr id="8" name="Rectangle 4"/>
          <p:cNvSpPr>
            <a:spLocks noGrp="1" noChangeArrowheads="1"/>
          </p:cNvSpPr>
          <p:nvPr>
            <p:ph type="dt" sz="half" idx="10"/>
          </p:nvPr>
        </p:nvSpPr>
        <p:spPr/>
        <p:txBody>
          <a:bodyPr/>
          <a:lstStyle>
            <a:lvl1pPr>
              <a:defRPr sz="1400"/>
            </a:lvl1pPr>
          </a:lstStyle>
          <a:p>
            <a:pPr>
              <a:defRPr/>
            </a:pPr>
            <a:endParaRPr lang="en-US"/>
          </a:p>
        </p:txBody>
      </p:sp>
      <p:sp>
        <p:nvSpPr>
          <p:cNvPr id="9" name="Rectangle 5"/>
          <p:cNvSpPr>
            <a:spLocks noGrp="1" noChangeArrowheads="1"/>
          </p:cNvSpPr>
          <p:nvPr>
            <p:ph type="ftr" sz="quarter" idx="11"/>
          </p:nvPr>
        </p:nvSpPr>
        <p:spPr/>
        <p:txBody>
          <a:bodyPr/>
          <a:lstStyle>
            <a:lvl1pPr algn="ctr">
              <a:defRPr sz="1400"/>
            </a:lvl1pPr>
          </a:lstStyle>
          <a:p>
            <a:pPr>
              <a:defRPr/>
            </a:pPr>
            <a:endParaRPr lang="en-US"/>
          </a:p>
        </p:txBody>
      </p:sp>
      <p:sp>
        <p:nvSpPr>
          <p:cNvPr id="10" name="Rectangle 6"/>
          <p:cNvSpPr>
            <a:spLocks noGrp="1" noChangeArrowheads="1"/>
          </p:cNvSpPr>
          <p:nvPr>
            <p:ph type="sldNum" sz="quarter" idx="12"/>
          </p:nvPr>
        </p:nvSpPr>
        <p:spPr/>
        <p:txBody>
          <a:bodyPr/>
          <a:lstStyle>
            <a:lvl1pPr>
              <a:defRPr smtClean="0"/>
            </a:lvl1pPr>
          </a:lstStyle>
          <a:p>
            <a:pPr>
              <a:defRPr/>
            </a:pPr>
            <a:fld id="{DDFEA0A8-1DB6-B144-AB74-FDD87A76C537}" type="slidenum">
              <a:rPr lang="en-US"/>
              <a:pPr>
                <a:defRPr/>
              </a:pPr>
              <a:t>‹#›</a:t>
            </a:fld>
            <a:endParaRPr lang="en-US"/>
          </a:p>
        </p:txBody>
      </p:sp>
    </p:spTree>
    <p:extLst>
      <p:ext uri="{BB962C8B-B14F-4D97-AF65-F5344CB8AC3E}">
        <p14:creationId xmlns:p14="http://schemas.microsoft.com/office/powerpoint/2010/main" xmlns="" val="99771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EB6DC3-499E-FE45-AE64-93372126EBF1}" type="slidenum">
              <a:rPr lang="en-US"/>
              <a:pPr>
                <a:defRPr/>
              </a:pPr>
              <a:t>‹#›</a:t>
            </a:fld>
            <a:endParaRPr lang="en-US"/>
          </a:p>
        </p:txBody>
      </p:sp>
    </p:spTree>
    <p:extLst>
      <p:ext uri="{BB962C8B-B14F-4D97-AF65-F5344CB8AC3E}">
        <p14:creationId xmlns:p14="http://schemas.microsoft.com/office/powerpoint/2010/main" xmlns="" val="92927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381000"/>
            <a:ext cx="21336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2484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C519B3-FB7E-B84D-9B29-3343296056DB}" type="slidenum">
              <a:rPr lang="en-US"/>
              <a:pPr>
                <a:defRPr/>
              </a:pPr>
              <a:t>‹#›</a:t>
            </a:fld>
            <a:endParaRPr lang="en-US"/>
          </a:p>
        </p:txBody>
      </p:sp>
    </p:spTree>
    <p:extLst>
      <p:ext uri="{BB962C8B-B14F-4D97-AF65-F5344CB8AC3E}">
        <p14:creationId xmlns:p14="http://schemas.microsoft.com/office/powerpoint/2010/main" xmlns="" val="282538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A78BD1-4F57-D443-A2D7-21074C051042}" type="slidenum">
              <a:rPr lang="en-US"/>
              <a:pPr>
                <a:defRPr/>
              </a:pPr>
              <a:t>‹#›</a:t>
            </a:fld>
            <a:endParaRPr lang="en-US"/>
          </a:p>
        </p:txBody>
      </p:sp>
    </p:spTree>
    <p:extLst>
      <p:ext uri="{BB962C8B-B14F-4D97-AF65-F5344CB8AC3E}">
        <p14:creationId xmlns:p14="http://schemas.microsoft.com/office/powerpoint/2010/main" xmlns="" val="315041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2D2D1-1DDC-5C4B-8E41-1428AFF4CEB7}" type="slidenum">
              <a:rPr lang="en-US"/>
              <a:pPr>
                <a:defRPr/>
              </a:pPr>
              <a:t>‹#›</a:t>
            </a:fld>
            <a:endParaRPr lang="en-US"/>
          </a:p>
        </p:txBody>
      </p:sp>
    </p:spTree>
    <p:extLst>
      <p:ext uri="{BB962C8B-B14F-4D97-AF65-F5344CB8AC3E}">
        <p14:creationId xmlns:p14="http://schemas.microsoft.com/office/powerpoint/2010/main" xmlns="" val="2531702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447800"/>
            <a:ext cx="41910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910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01E671-E7BA-8040-9EBE-D71F9DD795CD}" type="slidenum">
              <a:rPr lang="en-US"/>
              <a:pPr>
                <a:defRPr/>
              </a:pPr>
              <a:t>‹#›</a:t>
            </a:fld>
            <a:endParaRPr lang="en-US"/>
          </a:p>
        </p:txBody>
      </p:sp>
    </p:spTree>
    <p:extLst>
      <p:ext uri="{BB962C8B-B14F-4D97-AF65-F5344CB8AC3E}">
        <p14:creationId xmlns:p14="http://schemas.microsoft.com/office/powerpoint/2010/main" xmlns="" val="562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742ECD-8DEB-994B-83A0-1657B9935A28}" type="slidenum">
              <a:rPr lang="en-US"/>
              <a:pPr>
                <a:defRPr/>
              </a:pPr>
              <a:t>‹#›</a:t>
            </a:fld>
            <a:endParaRPr lang="en-US"/>
          </a:p>
        </p:txBody>
      </p:sp>
    </p:spTree>
    <p:extLst>
      <p:ext uri="{BB962C8B-B14F-4D97-AF65-F5344CB8AC3E}">
        <p14:creationId xmlns:p14="http://schemas.microsoft.com/office/powerpoint/2010/main" xmlns="" val="246885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85B2B6-7B79-E94D-A08E-DDC48A15072B}" type="slidenum">
              <a:rPr lang="en-US"/>
              <a:pPr>
                <a:defRPr/>
              </a:pPr>
              <a:t>‹#›</a:t>
            </a:fld>
            <a:endParaRPr lang="en-US"/>
          </a:p>
        </p:txBody>
      </p:sp>
    </p:spTree>
    <p:extLst>
      <p:ext uri="{BB962C8B-B14F-4D97-AF65-F5344CB8AC3E}">
        <p14:creationId xmlns:p14="http://schemas.microsoft.com/office/powerpoint/2010/main" xmlns="" val="420545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82D0A5-C0AB-F84F-B4B7-C7F1F234BC1C}" type="slidenum">
              <a:rPr lang="en-US"/>
              <a:pPr>
                <a:defRPr/>
              </a:pPr>
              <a:t>‹#›</a:t>
            </a:fld>
            <a:endParaRPr lang="en-US"/>
          </a:p>
        </p:txBody>
      </p:sp>
    </p:spTree>
    <p:extLst>
      <p:ext uri="{BB962C8B-B14F-4D97-AF65-F5344CB8AC3E}">
        <p14:creationId xmlns:p14="http://schemas.microsoft.com/office/powerpoint/2010/main" xmlns="" val="404990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6B52E9-F25A-1D46-8B34-0E34F0816C21}" type="slidenum">
              <a:rPr lang="en-US"/>
              <a:pPr>
                <a:defRPr/>
              </a:pPr>
              <a:t>‹#›</a:t>
            </a:fld>
            <a:endParaRPr lang="en-US"/>
          </a:p>
        </p:txBody>
      </p:sp>
    </p:spTree>
    <p:extLst>
      <p:ext uri="{BB962C8B-B14F-4D97-AF65-F5344CB8AC3E}">
        <p14:creationId xmlns:p14="http://schemas.microsoft.com/office/powerpoint/2010/main" xmlns="" val="943843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DCA265-9F40-D346-BF7F-077B092787A2}" type="slidenum">
              <a:rPr lang="en-US"/>
              <a:pPr>
                <a:defRPr/>
              </a:pPr>
              <a:t>‹#›</a:t>
            </a:fld>
            <a:endParaRPr lang="en-US"/>
          </a:p>
        </p:txBody>
      </p:sp>
    </p:spTree>
    <p:extLst>
      <p:ext uri="{BB962C8B-B14F-4D97-AF65-F5344CB8AC3E}">
        <p14:creationId xmlns:p14="http://schemas.microsoft.com/office/powerpoint/2010/main" xmlns="" val="414700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381000"/>
            <a:ext cx="7391400" cy="762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304800" y="1447800"/>
            <a:ext cx="8534400" cy="46783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CD9D2321-45A3-3444-9CA4-E45F720DFB9F}" type="slidenum">
              <a:rPr lang="en-US"/>
              <a:pPr>
                <a:defRPr/>
              </a:pPr>
              <a:t>‹#›</a:t>
            </a:fld>
            <a:endParaRPr lang="en-US"/>
          </a:p>
        </p:txBody>
      </p:sp>
      <p:pic>
        <p:nvPicPr>
          <p:cNvPr id="1031" name="Picture 7" descr="blue strip copy"/>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9140825" cy="37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8" descr="blue strip copy"/>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175" y="6480175"/>
            <a:ext cx="9140825" cy="37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3" name="Picture 9" descr="Nevada_N"/>
          <p:cNvPicPr>
            <a:picLocks noChangeAspect="1" noChangeArrowheads="1"/>
          </p:cNvPicPr>
          <p:nvPr/>
        </p:nvPicPr>
        <p:blipFill>
          <a:blip r:embed="rId15" cstate="email">
            <a:extLst>
              <a:ext uri="{28A0092B-C50C-407E-A947-70E740481C1C}">
                <a14:useLocalDpi xmlns:a14="http://schemas.microsoft.com/office/drawing/2010/main" xmlns="" val="0"/>
              </a:ext>
            </a:extLst>
          </a:blip>
          <a:srcRect/>
          <a:stretch>
            <a:fillRect/>
          </a:stretch>
        </p:blipFill>
        <p:spPr bwMode="auto">
          <a:xfrm>
            <a:off x="152400" y="98425"/>
            <a:ext cx="1120775" cy="1120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3"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eaLnBrk="1" fontAlgn="base" hangingPunct="1">
        <a:lnSpc>
          <a:spcPct val="90000"/>
        </a:lnSpc>
        <a:spcBef>
          <a:spcPct val="0"/>
        </a:spcBef>
        <a:spcAft>
          <a:spcPct val="0"/>
        </a:spcAft>
        <a:defRPr sz="2800" b="1">
          <a:solidFill>
            <a:schemeClr val="tx2"/>
          </a:solidFill>
          <a:latin typeface="+mj-lt"/>
          <a:ea typeface="+mj-ea"/>
          <a:cs typeface="ＭＳ Ｐゴシック" charset="0"/>
        </a:defRPr>
      </a:lvl1pPr>
      <a:lvl2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2pPr>
      <a:lvl3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3pPr>
      <a:lvl4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4pPr>
      <a:lvl5pPr algn="ctr" rtl="0" eaLnBrk="1" fontAlgn="base" hangingPunct="1">
        <a:lnSpc>
          <a:spcPct val="90000"/>
        </a:lnSpc>
        <a:spcBef>
          <a:spcPct val="0"/>
        </a:spcBef>
        <a:spcAft>
          <a:spcPct val="0"/>
        </a:spcAft>
        <a:defRPr sz="2800" b="1">
          <a:solidFill>
            <a:schemeClr val="tx2"/>
          </a:solidFill>
          <a:latin typeface="Arial" charset="0"/>
          <a:ea typeface="ＭＳ Ｐゴシック" charset="0"/>
          <a:cs typeface="ＭＳ Ｐゴシック" charset="0"/>
        </a:defRPr>
      </a:lvl5pPr>
      <a:lvl6pPr marL="4572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6pPr>
      <a:lvl7pPr marL="9144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7pPr>
      <a:lvl8pPr marL="13716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8pPr>
      <a:lvl9pPr marL="1828800" algn="ctr" rtl="0" eaLnBrk="1" fontAlgn="base" hangingPunct="1">
        <a:lnSpc>
          <a:spcPct val="90000"/>
        </a:lnSpc>
        <a:spcBef>
          <a:spcPct val="0"/>
        </a:spcBef>
        <a:spcAft>
          <a:spcPct val="0"/>
        </a:spcAft>
        <a:defRPr sz="2800" b="1">
          <a:solidFill>
            <a:schemeClr val="tx2"/>
          </a:solidFill>
          <a:latin typeface="Arial" charset="0"/>
          <a:ea typeface="ＭＳ Ｐゴシック" charset="0"/>
        </a:defRPr>
      </a:lvl9pPr>
    </p:titleStyle>
    <p:bodyStyle>
      <a:lvl1pPr marL="231775" indent="-231775" algn="l" rtl="0" eaLnBrk="1" fontAlgn="base" hangingPunct="1">
        <a:spcBef>
          <a:spcPct val="20000"/>
        </a:spcBef>
        <a:spcAft>
          <a:spcPct val="0"/>
        </a:spcAft>
        <a:buFont typeface="Wingdings" charset="0"/>
        <a:buChar char="§"/>
        <a:defRPr sz="2500" b="1">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karlawagner@unr.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cmarchand@med.unr.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152400" y="2133600"/>
            <a:ext cx="8763000" cy="914400"/>
          </a:xfrm>
        </p:spPr>
        <p:txBody>
          <a:bodyPr/>
          <a:lstStyle/>
          <a:p>
            <a:r>
              <a:rPr lang="en-US" dirty="0" smtClean="0">
                <a:latin typeface="Arial" charset="0"/>
                <a:ea typeface="ＭＳ Ｐゴシック" charset="0"/>
              </a:rPr>
              <a:t>The Nevada Rural Opioid Overdose Reversal (NROOR) Project:</a:t>
            </a:r>
            <a:endParaRPr lang="en-US" dirty="0">
              <a:latin typeface="Arial" charset="0"/>
              <a:ea typeface="ＭＳ Ｐゴシック" charset="0"/>
            </a:endParaRPr>
          </a:p>
        </p:txBody>
      </p:sp>
      <p:sp>
        <p:nvSpPr>
          <p:cNvPr id="5122" name="Rectangle 3"/>
          <p:cNvSpPr>
            <a:spLocks noGrp="1" noChangeArrowheads="1"/>
          </p:cNvSpPr>
          <p:nvPr>
            <p:ph type="subTitle" idx="1"/>
          </p:nvPr>
        </p:nvSpPr>
        <p:spPr/>
        <p:txBody>
          <a:bodyPr/>
          <a:lstStyle/>
          <a:p>
            <a:r>
              <a:rPr lang="en-US" dirty="0" smtClean="0">
                <a:latin typeface="Arial" charset="0"/>
                <a:ea typeface="ＭＳ Ｐゴシック" charset="0"/>
              </a:rPr>
              <a:t>Successes and Lessons Learned in implementing a </a:t>
            </a:r>
          </a:p>
          <a:p>
            <a:r>
              <a:rPr lang="en-US" dirty="0" smtClean="0">
                <a:latin typeface="Arial" charset="0"/>
                <a:ea typeface="ＭＳ Ｐゴシック" charset="0"/>
              </a:rPr>
              <a:t>HRSA-funded naloxone program</a:t>
            </a:r>
            <a:endParaRPr lang="en-US" dirty="0">
              <a:latin typeface="Arial" charset="0"/>
              <a:ea typeface="ＭＳ Ｐゴシック"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s-UY" altLang="zh-CN" sz="3600" dirty="0">
                <a:solidFill>
                  <a:schemeClr val="tx1"/>
                </a:solidFill>
                <a:ea typeface="宋体" charset="-122"/>
              </a:rPr>
              <a:t>Methods</a:t>
            </a:r>
            <a:endParaRPr lang="es-ES" altLang="zh-CN" sz="3600" dirty="0">
              <a:solidFill>
                <a:schemeClr val="tx1"/>
              </a:solidFill>
              <a:ea typeface="宋体" charset="-122"/>
            </a:endParaRPr>
          </a:p>
        </p:txBody>
      </p:sp>
      <p:sp>
        <p:nvSpPr>
          <p:cNvPr id="6147" name="Rectangle 3"/>
          <p:cNvSpPr>
            <a:spLocks noGrp="1" noChangeArrowheads="1"/>
          </p:cNvSpPr>
          <p:nvPr>
            <p:ph idx="1"/>
          </p:nvPr>
        </p:nvSpPr>
        <p:spPr/>
        <p:txBody>
          <a:bodyPr/>
          <a:lstStyle/>
          <a:p>
            <a:pPr marL="457200" indent="-457200" eaLnBrk="1" hangingPunct="1"/>
            <a:r>
              <a:rPr lang="en-US" altLang="zh-CN" sz="2400" b="0" dirty="0" smtClean="0">
                <a:ea typeface="宋体" charset="-122"/>
              </a:rPr>
              <a:t>State EMS delivered  training in opioid overdose response and naloxone administration to 117 EMTs in participating agencies</a:t>
            </a:r>
          </a:p>
          <a:p>
            <a:pPr marL="457200" indent="-457200" eaLnBrk="1" hangingPunct="1"/>
            <a:endParaRPr lang="en-US" altLang="zh-CN" sz="2400" b="0" dirty="0" smtClean="0">
              <a:ea typeface="宋体" charset="-122"/>
            </a:endParaRPr>
          </a:p>
          <a:p>
            <a:pPr marL="457200" indent="-457200" eaLnBrk="1" hangingPunct="1"/>
            <a:r>
              <a:rPr lang="en-US" altLang="zh-CN" sz="2400" b="0" dirty="0" smtClean="0">
                <a:ea typeface="宋体" charset="-122"/>
              </a:rPr>
              <a:t>Anonymous pre-/post-test surveys </a:t>
            </a:r>
            <a:r>
              <a:rPr lang="en-US" altLang="zh-CN" sz="2400" b="0" dirty="0">
                <a:ea typeface="宋体" charset="-122"/>
              </a:rPr>
              <a:t>collected demographic information, </a:t>
            </a:r>
            <a:r>
              <a:rPr lang="en-US" altLang="zh-CN" sz="2400" b="0" dirty="0" smtClean="0">
                <a:ea typeface="宋体" charset="-122"/>
              </a:rPr>
              <a:t>knowledge and attitudes about overdose, naloxone, and SB 459</a:t>
            </a:r>
          </a:p>
          <a:p>
            <a:pPr marL="457200" indent="-457200" eaLnBrk="1" hangingPunct="1"/>
            <a:endParaRPr lang="en-US" altLang="zh-CN" sz="2400" b="0" dirty="0">
              <a:ea typeface="宋体" charset="-122"/>
            </a:endParaRPr>
          </a:p>
          <a:p>
            <a:pPr marL="457200" indent="-457200" eaLnBrk="1" hangingPunct="1"/>
            <a:r>
              <a:rPr lang="en-US" altLang="zh-CN" sz="2400" b="0" dirty="0" smtClean="0">
                <a:ea typeface="宋体" charset="-122"/>
              </a:rPr>
              <a:t>Evaluation plan included collecting data from state EMS data system on patient outcomes (e.g., time to naloxone administration, patient status, etc.)</a:t>
            </a:r>
            <a:endParaRPr lang="en-US" altLang="zh-CN" sz="2400" b="0" dirty="0">
              <a:ea typeface="宋体" charset="-122"/>
            </a:endParaRPr>
          </a:p>
          <a:p>
            <a:pPr marL="457200" indent="-457200" eaLnBrk="1" hangingPunct="1"/>
            <a:endParaRPr lang="en-US" altLang="zh-CN" sz="2400" b="0" dirty="0">
              <a:ea typeface="宋体" charset="-122"/>
            </a:endParaRPr>
          </a:p>
          <a:p>
            <a:pPr marL="457200" indent="-457200" eaLnBrk="1" hangingPunct="1"/>
            <a:endParaRPr lang="es-ES" altLang="zh-CN" b="0" dirty="0">
              <a:ea typeface="宋体" charset="-122"/>
            </a:endParaRPr>
          </a:p>
        </p:txBody>
      </p:sp>
    </p:spTree>
    <p:extLst>
      <p:ext uri="{BB962C8B-B14F-4D97-AF65-F5344CB8AC3E}">
        <p14:creationId xmlns:p14="http://schemas.microsoft.com/office/powerpoint/2010/main" xmlns="" val="70486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147">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147">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Results</a:t>
            </a:r>
            <a:endParaRPr lang="en-US" sz="3600" dirty="0"/>
          </a:p>
        </p:txBody>
      </p:sp>
      <p:sp>
        <p:nvSpPr>
          <p:cNvPr id="6" name="Content Placeholder 5"/>
          <p:cNvSpPr>
            <a:spLocks noGrp="1"/>
          </p:cNvSpPr>
          <p:nvPr>
            <p:ph sz="half" idx="1"/>
          </p:nvPr>
        </p:nvSpPr>
        <p:spPr/>
        <p:txBody>
          <a:bodyPr/>
          <a:lstStyle/>
          <a:p>
            <a:pPr marL="231775" lvl="1" indent="-231775">
              <a:buFont typeface="Wingdings" charset="0"/>
              <a:buChar char="§"/>
            </a:pPr>
            <a:r>
              <a:rPr lang="en-US" altLang="zh-CN" sz="2300" dirty="0">
                <a:ea typeface="宋体" charset="-122"/>
              </a:rPr>
              <a:t>117 EMTs </a:t>
            </a:r>
            <a:r>
              <a:rPr lang="en-US" altLang="zh-CN" sz="2300" dirty="0" smtClean="0">
                <a:ea typeface="宋体" charset="-122"/>
              </a:rPr>
              <a:t>trained from February </a:t>
            </a:r>
            <a:r>
              <a:rPr lang="mr-IN" altLang="zh-CN" sz="2300" dirty="0" smtClean="0">
                <a:ea typeface="宋体" charset="-122"/>
              </a:rPr>
              <a:t>–</a:t>
            </a:r>
            <a:r>
              <a:rPr lang="en-US" altLang="zh-CN" sz="2300" dirty="0" smtClean="0">
                <a:ea typeface="宋体" charset="-122"/>
              </a:rPr>
              <a:t> April 2016</a:t>
            </a:r>
          </a:p>
          <a:p>
            <a:pPr marL="231775" lvl="1" indent="-231775">
              <a:buFont typeface="Wingdings" charset="0"/>
              <a:buChar char="§"/>
            </a:pPr>
            <a:endParaRPr lang="en-US" altLang="zh-CN" sz="2300" dirty="0" smtClean="0">
              <a:ea typeface="宋体" charset="-122"/>
            </a:endParaRPr>
          </a:p>
          <a:p>
            <a:pPr marL="231775" lvl="1" indent="-231775">
              <a:buFont typeface="Wingdings" charset="0"/>
              <a:buChar char="§"/>
            </a:pPr>
            <a:r>
              <a:rPr lang="en-US" altLang="zh-CN" sz="2300" dirty="0" smtClean="0">
                <a:ea typeface="宋体" charset="-122"/>
              </a:rPr>
              <a:t>Median years served as EMT = 5 (range: 0-35)</a:t>
            </a:r>
          </a:p>
          <a:p>
            <a:pPr marL="231775" lvl="1" indent="-231775">
              <a:buFont typeface="Wingdings" charset="0"/>
              <a:buChar char="§"/>
            </a:pPr>
            <a:endParaRPr lang="en-US" altLang="zh-CN" sz="2300" dirty="0" smtClean="0">
              <a:ea typeface="宋体" charset="-122"/>
            </a:endParaRPr>
          </a:p>
          <a:p>
            <a:pPr marL="231775" lvl="1" indent="-231775">
              <a:buFont typeface="Wingdings" charset="0"/>
              <a:buChar char="§"/>
            </a:pPr>
            <a:r>
              <a:rPr lang="en-US" altLang="zh-CN" sz="2300" dirty="0" smtClean="0">
                <a:ea typeface="宋体" charset="-122"/>
              </a:rPr>
              <a:t>85% were volunteer EMTs</a:t>
            </a:r>
            <a:endParaRPr lang="en-US" altLang="zh-CN" sz="2300" dirty="0">
              <a:ea typeface="宋体" charset="-122"/>
            </a:endParaRPr>
          </a:p>
          <a:p>
            <a:endParaRPr lang="en-US" dirty="0"/>
          </a:p>
        </p:txBody>
      </p:sp>
      <p:pic>
        <p:nvPicPr>
          <p:cNvPr id="8" name="Content Placeholder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800600" y="922758"/>
            <a:ext cx="4343400" cy="562087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674685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Results: Knowledge &amp; Attitudes</a:t>
            </a:r>
            <a:endParaRPr lang="en-US" sz="3600" dirty="0"/>
          </a:p>
        </p:txBody>
      </p:sp>
      <p:sp>
        <p:nvSpPr>
          <p:cNvPr id="5" name="Content Placeholder 4"/>
          <p:cNvSpPr>
            <a:spLocks noGrp="1"/>
          </p:cNvSpPr>
          <p:nvPr>
            <p:ph idx="1"/>
          </p:nvPr>
        </p:nvSpPr>
        <p:spPr/>
        <p:txBody>
          <a:bodyPr/>
          <a:lstStyle/>
          <a:p>
            <a:r>
              <a:rPr lang="en-US" b="0" dirty="0" smtClean="0"/>
              <a:t>Significant improvement in </a:t>
            </a:r>
            <a:r>
              <a:rPr lang="en-US" b="0" u="sng" dirty="0" smtClean="0"/>
              <a:t>overdose knowledge scores</a:t>
            </a:r>
            <a:r>
              <a:rPr lang="en-US" b="0" dirty="0" smtClean="0"/>
              <a:t>, though overall knowledge of overdose symptoms was already high (most &gt;80% correct)</a:t>
            </a:r>
          </a:p>
          <a:p>
            <a:endParaRPr lang="en-US" b="0" dirty="0"/>
          </a:p>
          <a:p>
            <a:r>
              <a:rPr lang="en-US" b="0" dirty="0" smtClean="0"/>
              <a:t>Significant improvement in </a:t>
            </a:r>
            <a:r>
              <a:rPr lang="en-US" b="0" u="sng" dirty="0" smtClean="0"/>
              <a:t>naloxone knowledge scores</a:t>
            </a:r>
          </a:p>
          <a:p>
            <a:pPr lvl="1"/>
            <a:r>
              <a:rPr lang="en-US" dirty="0" smtClean="0"/>
              <a:t>To be expected, since EMTs were newly authorized to use naloxone via SB459</a:t>
            </a:r>
          </a:p>
          <a:p>
            <a:endParaRPr lang="en-US" b="0" dirty="0"/>
          </a:p>
          <a:p>
            <a:r>
              <a:rPr lang="en-US" b="0" dirty="0" smtClean="0"/>
              <a:t>Significant improvement in self-assessed </a:t>
            </a:r>
            <a:r>
              <a:rPr lang="en-US" b="0" u="sng" dirty="0" smtClean="0"/>
              <a:t>overdose response competence</a:t>
            </a:r>
            <a:r>
              <a:rPr lang="en-US" b="0" dirty="0" smtClean="0"/>
              <a:t> and reduction in </a:t>
            </a:r>
            <a:r>
              <a:rPr lang="en-US" b="0" u="sng" dirty="0" smtClean="0"/>
              <a:t>overdose response concerns</a:t>
            </a:r>
            <a:endParaRPr lang="en-US" b="0" u="sng" dirty="0"/>
          </a:p>
        </p:txBody>
      </p:sp>
    </p:spTree>
    <p:extLst>
      <p:ext uri="{BB962C8B-B14F-4D97-AF65-F5344CB8AC3E}">
        <p14:creationId xmlns:p14="http://schemas.microsoft.com/office/powerpoint/2010/main" xmlns="" val="44024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pPr eaLnBrk="1" hangingPunct="1"/>
            <a:r>
              <a:rPr lang="en-US" altLang="zh-CN" sz="3600" dirty="0">
                <a:ea typeface="宋体" charset="-122"/>
              </a:rPr>
              <a:t>Results: </a:t>
            </a:r>
            <a:r>
              <a:rPr lang="en-US" altLang="zh-CN" sz="3600" dirty="0" smtClean="0">
                <a:ea typeface="宋体" charset="-122"/>
              </a:rPr>
              <a:t>SB 459 Knowledge</a:t>
            </a:r>
            <a:endParaRPr lang="zh-CN" altLang="en-US" sz="3600" dirty="0">
              <a:ea typeface="宋体" charset="-122"/>
            </a:endParaRPr>
          </a:p>
        </p:txBody>
      </p:sp>
      <p:sp>
        <p:nvSpPr>
          <p:cNvPr id="5" name="Content Placeholder 4"/>
          <p:cNvSpPr>
            <a:spLocks noGrp="1"/>
          </p:cNvSpPr>
          <p:nvPr>
            <p:ph sz="half" idx="1"/>
          </p:nvPr>
        </p:nvSpPr>
        <p:spPr>
          <a:xfrm>
            <a:off x="457200" y="1447799"/>
            <a:ext cx="8382000" cy="2925763"/>
          </a:xfrm>
        </p:spPr>
        <p:txBody>
          <a:bodyPr/>
          <a:lstStyle/>
          <a:p>
            <a:pPr marL="0" indent="0">
              <a:buNone/>
            </a:pPr>
            <a:r>
              <a:rPr lang="en-US" dirty="0" smtClean="0"/>
              <a:t>Only 37.6% had heard of SB459 before the training in Spring 2016</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xmlns="" val="782215209"/>
              </p:ext>
            </p:extLst>
          </p:nvPr>
        </p:nvGraphicFramePr>
        <p:xfrm>
          <a:off x="533400" y="2667001"/>
          <a:ext cx="8077200" cy="378827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587546" y="6139625"/>
            <a:ext cx="2251654" cy="31565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t>* P &lt;0.05</a:t>
            </a:r>
            <a:endParaRPr lang="en-US" sz="1600" b="1" dirty="0"/>
          </a:p>
        </p:txBody>
      </p:sp>
    </p:spTree>
    <p:extLst>
      <p:ext uri="{BB962C8B-B14F-4D97-AF65-F5344CB8AC3E}">
        <p14:creationId xmlns:p14="http://schemas.microsoft.com/office/powerpoint/2010/main" xmlns="" val="182024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pPr eaLnBrk="1" hangingPunct="1"/>
            <a:r>
              <a:rPr lang="en-US" altLang="zh-CN" sz="3600" dirty="0">
                <a:ea typeface="宋体" charset="-122"/>
              </a:rPr>
              <a:t>Results: SB 459 </a:t>
            </a:r>
            <a:r>
              <a:rPr lang="en-US" altLang="zh-CN" sz="3600" dirty="0" smtClean="0">
                <a:ea typeface="宋体" charset="-122"/>
              </a:rPr>
              <a:t>Support</a:t>
            </a:r>
            <a:endParaRPr lang="zh-CN" altLang="en-US" sz="3600" dirty="0">
              <a:ea typeface="宋体" charset="-122"/>
            </a:endParaRPr>
          </a:p>
        </p:txBody>
      </p:sp>
      <p:graphicFrame>
        <p:nvGraphicFramePr>
          <p:cNvPr id="2" name="Chart 29"/>
          <p:cNvGraphicFramePr>
            <a:graphicFrameLocks noGrp="1"/>
          </p:cNvGraphicFramePr>
          <p:nvPr>
            <p:ph idx="1"/>
            <p:extLst>
              <p:ext uri="{D42A27DB-BD31-4B8C-83A1-F6EECF244321}">
                <p14:modId xmlns:p14="http://schemas.microsoft.com/office/powerpoint/2010/main" xmlns="" val="1307133662"/>
              </p:ext>
            </p:extLst>
          </p:nvPr>
        </p:nvGraphicFramePr>
        <p:xfrm>
          <a:off x="152400" y="1295400"/>
          <a:ext cx="8915400" cy="5105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969556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Aim 3: provide Take home naloxone for ED discharge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067391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457200"/>
            <a:ext cx="7696200" cy="762000"/>
          </a:xfrm>
        </p:spPr>
        <p:txBody>
          <a:bodyPr/>
          <a:lstStyle/>
          <a:p>
            <a:r>
              <a:rPr lang="en-US" sz="3600" dirty="0" smtClean="0"/>
              <a:t>Take home naloxone for ED discharge</a:t>
            </a:r>
            <a:endParaRPr lang="en-US" sz="3600" dirty="0"/>
          </a:p>
        </p:txBody>
      </p:sp>
      <p:sp>
        <p:nvSpPr>
          <p:cNvPr id="5" name="Content Placeholder 4"/>
          <p:cNvSpPr>
            <a:spLocks noGrp="1"/>
          </p:cNvSpPr>
          <p:nvPr>
            <p:ph idx="1"/>
          </p:nvPr>
        </p:nvSpPr>
        <p:spPr>
          <a:xfrm>
            <a:off x="304800" y="1600200"/>
            <a:ext cx="8534400" cy="4678363"/>
          </a:xfrm>
        </p:spPr>
        <p:txBody>
          <a:bodyPr/>
          <a:lstStyle/>
          <a:p>
            <a:r>
              <a:rPr lang="en-US" b="0" dirty="0" smtClean="0"/>
              <a:t>Hospitals were hesitant to implement take home naloxone distribution upon ED discharge</a:t>
            </a:r>
          </a:p>
          <a:p>
            <a:pPr lvl="1"/>
            <a:r>
              <a:rPr lang="en-US" dirty="0" smtClean="0"/>
              <a:t>Two hospitals did some (~12 doses distributed, maybe more)</a:t>
            </a:r>
          </a:p>
          <a:p>
            <a:endParaRPr lang="en-US" b="0" dirty="0" smtClean="0"/>
          </a:p>
          <a:p>
            <a:r>
              <a:rPr lang="en-US" b="0" dirty="0" smtClean="0"/>
              <a:t>Logistics of standing orders &amp; distribution protocols were challenging</a:t>
            </a:r>
          </a:p>
          <a:p>
            <a:endParaRPr lang="en-US" b="0" dirty="0"/>
          </a:p>
          <a:p>
            <a:r>
              <a:rPr lang="en-US" b="0" dirty="0" smtClean="0"/>
              <a:t>Lack of information and/or concerns related to liability protections and other provisions in SB 459</a:t>
            </a:r>
            <a:endParaRPr lang="en-US" b="0" dirty="0"/>
          </a:p>
        </p:txBody>
      </p:sp>
    </p:spTree>
    <p:extLst>
      <p:ext uri="{BB962C8B-B14F-4D97-AF65-F5344CB8AC3E}">
        <p14:creationId xmlns:p14="http://schemas.microsoft.com/office/powerpoint/2010/main" xmlns="" val="194361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4: demonstrate improved patient outcomes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0941023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Results: Patient Outcomes</a:t>
            </a:r>
            <a:endParaRPr lang="en-US" sz="3600" dirty="0"/>
          </a:p>
        </p:txBody>
      </p:sp>
      <p:sp>
        <p:nvSpPr>
          <p:cNvPr id="3" name="Content Placeholder 2"/>
          <p:cNvSpPr>
            <a:spLocks noGrp="1"/>
          </p:cNvSpPr>
          <p:nvPr>
            <p:ph idx="1"/>
          </p:nvPr>
        </p:nvSpPr>
        <p:spPr>
          <a:xfrm>
            <a:off x="304800" y="1600200"/>
            <a:ext cx="8534400" cy="4525963"/>
          </a:xfrm>
        </p:spPr>
        <p:txBody>
          <a:bodyPr/>
          <a:lstStyle/>
          <a:p>
            <a:r>
              <a:rPr lang="en-US" b="0" dirty="0" smtClean="0"/>
              <a:t>Based on review of available NEMSIS data and calls to participating agencies, only 5 doses of naloxone administered by NROOR EMTs since Spring 2016</a:t>
            </a:r>
          </a:p>
          <a:p>
            <a:endParaRPr lang="en-US" b="0" dirty="0"/>
          </a:p>
          <a:p>
            <a:r>
              <a:rPr lang="en-US" b="0" dirty="0" smtClean="0"/>
              <a:t>Calls to agencies and interviews with EMTs ongoing</a:t>
            </a:r>
          </a:p>
          <a:p>
            <a:pPr lvl="1"/>
            <a:r>
              <a:rPr lang="en-US" dirty="0"/>
              <a:t>D</a:t>
            </a:r>
            <a:r>
              <a:rPr lang="en-US" dirty="0" smtClean="0"/>
              <a:t>ata suggest they are not being called to opioid overdose emergencies with the expected frequency</a:t>
            </a:r>
          </a:p>
        </p:txBody>
      </p:sp>
    </p:spTree>
    <p:extLst>
      <p:ext uri="{BB962C8B-B14F-4D97-AF65-F5344CB8AC3E}">
        <p14:creationId xmlns:p14="http://schemas.microsoft.com/office/powerpoint/2010/main" xmlns="" val="108505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successes/lessons learned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13831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lstStyle/>
          <a:p>
            <a:r>
              <a:rPr lang="en-US" sz="3600" dirty="0" smtClean="0">
                <a:latin typeface="Arial" charset="0"/>
                <a:ea typeface="ＭＳ Ｐゴシック" charset="0"/>
              </a:rPr>
              <a:t>Project Personnel</a:t>
            </a:r>
            <a:endParaRPr lang="en-US" sz="3600" dirty="0">
              <a:latin typeface="Arial" charset="0"/>
              <a:ea typeface="ＭＳ Ｐゴシック" charset="0"/>
            </a:endParaRPr>
          </a:p>
        </p:txBody>
      </p:sp>
      <p:sp>
        <p:nvSpPr>
          <p:cNvPr id="7170" name="Rectangle 3"/>
          <p:cNvSpPr>
            <a:spLocks noGrp="1" noChangeArrowheads="1"/>
          </p:cNvSpPr>
          <p:nvPr>
            <p:ph idx="1"/>
          </p:nvPr>
        </p:nvSpPr>
        <p:spPr/>
        <p:txBody>
          <a:bodyPr/>
          <a:lstStyle/>
          <a:p>
            <a:r>
              <a:rPr lang="en-US" sz="2400" b="0" dirty="0" smtClean="0">
                <a:latin typeface="Arial" charset="0"/>
                <a:ea typeface="ＭＳ Ｐゴシック" charset="0"/>
              </a:rPr>
              <a:t>Karla D. Wagner, Ph.D., Associate Professor, NROOR Evaluator</a:t>
            </a:r>
          </a:p>
          <a:p>
            <a:pPr lvl="1"/>
            <a:r>
              <a:rPr lang="en-US" sz="2000" dirty="0" smtClean="0">
                <a:latin typeface="Arial" charset="0"/>
                <a:ea typeface="ＭＳ Ｐゴシック" charset="0"/>
                <a:hlinkClick r:id="rId3"/>
              </a:rPr>
              <a:t>karlawagner@unr.edu</a:t>
            </a:r>
            <a:endParaRPr lang="en-US" sz="2000" dirty="0" smtClean="0">
              <a:latin typeface="Arial" charset="0"/>
              <a:ea typeface="ＭＳ Ｐゴシック" charset="0"/>
            </a:endParaRPr>
          </a:p>
          <a:p>
            <a:pPr lvl="1"/>
            <a:endParaRPr lang="en-US" sz="2000" dirty="0" smtClean="0">
              <a:latin typeface="Arial" charset="0"/>
              <a:ea typeface="ＭＳ Ｐゴシック" charset="0"/>
            </a:endParaRPr>
          </a:p>
          <a:p>
            <a:r>
              <a:rPr lang="en-US" sz="2400" b="0" dirty="0" smtClean="0">
                <a:latin typeface="Arial" charset="0"/>
                <a:ea typeface="ＭＳ Ｐゴシック" charset="0"/>
              </a:rPr>
              <a:t>Christopher E. Marchand, M.P.H., NROOR and Project ECHO Project Director</a:t>
            </a:r>
          </a:p>
          <a:p>
            <a:pPr lvl="1"/>
            <a:r>
              <a:rPr lang="en-US" sz="1600" dirty="0" smtClean="0">
                <a:latin typeface="Arial" charset="0"/>
                <a:ea typeface="ＭＳ Ｐゴシック" charset="0"/>
                <a:hlinkClick r:id="rId4"/>
              </a:rPr>
              <a:t>cmarchand@med.unr.edu</a:t>
            </a:r>
            <a:r>
              <a:rPr lang="en-US" sz="1600" dirty="0" smtClean="0">
                <a:latin typeface="Arial" charset="0"/>
                <a:ea typeface="ＭＳ Ｐゴシック" charset="0"/>
              </a:rPr>
              <a:t> </a:t>
            </a:r>
          </a:p>
          <a:p>
            <a:endParaRPr lang="en-US" sz="2400" b="0" dirty="0" smtClean="0">
              <a:latin typeface="Arial" charset="0"/>
              <a:ea typeface="ＭＳ Ｐゴシック" charset="0"/>
            </a:endParaRPr>
          </a:p>
          <a:p>
            <a:r>
              <a:rPr lang="en-US" sz="2400" b="0" dirty="0" smtClean="0">
                <a:latin typeface="Arial" charset="0"/>
                <a:ea typeface="ＭＳ Ｐゴシック" charset="0"/>
              </a:rPr>
              <a:t>Evan Klass, M.D., Senior Associate Dean, Office of Statewide Initiatives, NROOR Medical Director</a:t>
            </a:r>
          </a:p>
          <a:p>
            <a:endParaRPr lang="en-US" sz="2400" b="0" dirty="0" smtClean="0">
              <a:latin typeface="Arial" charset="0"/>
              <a:ea typeface="ＭＳ Ｐゴシック" charset="0"/>
            </a:endParaRPr>
          </a:p>
          <a:p>
            <a:r>
              <a:rPr lang="en-US" sz="2400" b="0" dirty="0" smtClean="0">
                <a:latin typeface="Arial" charset="0"/>
                <a:ea typeface="ＭＳ Ｐゴシック" charset="0"/>
              </a:rPr>
              <a:t>Bobbie Sullivan, </a:t>
            </a:r>
            <a:r>
              <a:rPr lang="en-US" sz="2400" b="0" dirty="0"/>
              <a:t>Education </a:t>
            </a:r>
            <a:r>
              <a:rPr lang="en-US" sz="2400" b="0" dirty="0" smtClean="0"/>
              <a:t>Coordinator, Emergency </a:t>
            </a:r>
            <a:r>
              <a:rPr lang="en-US" sz="2400" b="0" dirty="0"/>
              <a:t>Medical Systems</a:t>
            </a:r>
            <a:endParaRPr lang="en-US" sz="2400" b="0" dirty="0" smtClean="0">
              <a:latin typeface="Arial" charset="0"/>
              <a:ea typeface="ＭＳ Ｐゴシック" charset="0"/>
            </a:endParaRPr>
          </a:p>
        </p:txBody>
      </p:sp>
      <p:sp>
        <p:nvSpPr>
          <p:cNvPr id="2" name="TextBox 1"/>
          <p:cNvSpPr txBox="1"/>
          <p:nvPr/>
        </p:nvSpPr>
        <p:spPr>
          <a:xfrm flipH="1">
            <a:off x="5943600" y="6126163"/>
            <a:ext cx="3352800" cy="369332"/>
          </a:xfrm>
          <a:prstGeom prst="rect">
            <a:avLst/>
          </a:prstGeom>
          <a:noFill/>
        </p:spPr>
        <p:txBody>
          <a:bodyPr wrap="square" rtlCol="0">
            <a:spAutoFit/>
          </a:bodyPr>
          <a:lstStyle/>
          <a:p>
            <a:r>
              <a:rPr lang="en-US" smtClean="0"/>
              <a:t>Funding: HRSA </a:t>
            </a:r>
            <a:r>
              <a:rPr lang="en-US" dirty="0" smtClean="0"/>
              <a:t>15-146</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Successes: Purchased Naloxone</a:t>
            </a:r>
            <a:endParaRPr lang="en-US" sz="3600" dirty="0"/>
          </a:p>
        </p:txBody>
      </p:sp>
      <p:sp>
        <p:nvSpPr>
          <p:cNvPr id="5" name="Content Placeholder 4"/>
          <p:cNvSpPr>
            <a:spLocks noGrp="1"/>
          </p:cNvSpPr>
          <p:nvPr>
            <p:ph idx="1"/>
          </p:nvPr>
        </p:nvSpPr>
        <p:spPr/>
        <p:txBody>
          <a:bodyPr/>
          <a:lstStyle/>
          <a:p>
            <a:r>
              <a:rPr lang="en-US" b="0" dirty="0" smtClean="0"/>
              <a:t>Modeled our application on previous grants to buy AEDs for rural communities</a:t>
            </a:r>
          </a:p>
          <a:p>
            <a:endParaRPr lang="en-US" b="0" dirty="0" smtClean="0"/>
          </a:p>
          <a:p>
            <a:r>
              <a:rPr lang="en-US" b="0" dirty="0" smtClean="0"/>
              <a:t>Though the RFA appeared focused on first responders, we successfully included distribution of take home naloxone for ED discharge</a:t>
            </a:r>
          </a:p>
          <a:p>
            <a:endParaRPr lang="en-US" b="0" dirty="0"/>
          </a:p>
          <a:p>
            <a:r>
              <a:rPr lang="en-US" b="0" dirty="0" smtClean="0"/>
              <a:t>Purchased &gt;500 doses of naloxone (most to expire November 2017)</a:t>
            </a:r>
          </a:p>
        </p:txBody>
      </p:sp>
    </p:spTree>
    <p:extLst>
      <p:ext uri="{BB962C8B-B14F-4D97-AF65-F5344CB8AC3E}">
        <p14:creationId xmlns:p14="http://schemas.microsoft.com/office/powerpoint/2010/main" xmlns="" val="99865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7620000" cy="762000"/>
          </a:xfrm>
        </p:spPr>
        <p:txBody>
          <a:bodyPr/>
          <a:lstStyle/>
          <a:p>
            <a:r>
              <a:rPr lang="en-US" sz="3600" dirty="0" smtClean="0"/>
              <a:t>Successes: EMT Training</a:t>
            </a:r>
            <a:endParaRPr lang="en-US" sz="3600" dirty="0"/>
          </a:p>
        </p:txBody>
      </p:sp>
      <p:sp>
        <p:nvSpPr>
          <p:cNvPr id="5" name="Content Placeholder 4"/>
          <p:cNvSpPr>
            <a:spLocks noGrp="1"/>
          </p:cNvSpPr>
          <p:nvPr>
            <p:ph idx="1"/>
          </p:nvPr>
        </p:nvSpPr>
        <p:spPr/>
        <p:txBody>
          <a:bodyPr/>
          <a:lstStyle/>
          <a:p>
            <a:r>
              <a:rPr lang="en-US" b="0" dirty="0" smtClean="0"/>
              <a:t>117 rural EMTs trained over 2-3 week period</a:t>
            </a:r>
          </a:p>
          <a:p>
            <a:r>
              <a:rPr lang="en-US" b="0" dirty="0" smtClean="0"/>
              <a:t>Successful partnership between UNR and State EMS to deliver and evaluate training</a:t>
            </a:r>
          </a:p>
          <a:p>
            <a:r>
              <a:rPr lang="en-US" b="0" dirty="0" smtClean="0"/>
              <a:t>Evaluation results</a:t>
            </a:r>
            <a:endParaRPr lang="en-US" b="0" dirty="0"/>
          </a:p>
          <a:p>
            <a:pPr lvl="1"/>
            <a:r>
              <a:rPr lang="en-US" dirty="0" smtClean="0"/>
              <a:t>Statistically significant improvement in almost all naloxone knowledge questions</a:t>
            </a:r>
          </a:p>
          <a:p>
            <a:pPr lvl="1"/>
            <a:r>
              <a:rPr lang="en-US" dirty="0" smtClean="0"/>
              <a:t>Opioid overdose competency and concerns scales showed significant improvement</a:t>
            </a:r>
          </a:p>
          <a:p>
            <a:pPr lvl="1"/>
            <a:r>
              <a:rPr lang="en-US" dirty="0" smtClean="0"/>
              <a:t>Knowledge of and support for naloxone provisions in SB459 increased (though support is not overwhelming)</a:t>
            </a:r>
          </a:p>
          <a:p>
            <a:pPr lvl="1"/>
            <a:r>
              <a:rPr lang="en-US" dirty="0" smtClean="0"/>
              <a:t>Favorable review by EMTs</a:t>
            </a:r>
          </a:p>
        </p:txBody>
      </p:sp>
    </p:spTree>
    <p:extLst>
      <p:ext uri="{BB962C8B-B14F-4D97-AF65-F5344CB8AC3E}">
        <p14:creationId xmlns:p14="http://schemas.microsoft.com/office/powerpoint/2010/main" xmlns="" val="29282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543800" cy="762000"/>
          </a:xfrm>
        </p:spPr>
        <p:txBody>
          <a:bodyPr/>
          <a:lstStyle/>
          <a:p>
            <a:r>
              <a:rPr lang="en-US" sz="3600" dirty="0" smtClean="0"/>
              <a:t>Challenges: Funding logistics</a:t>
            </a:r>
            <a:endParaRPr lang="en-US" sz="3600" dirty="0"/>
          </a:p>
        </p:txBody>
      </p:sp>
      <p:sp>
        <p:nvSpPr>
          <p:cNvPr id="5" name="Content Placeholder 4"/>
          <p:cNvSpPr>
            <a:spLocks noGrp="1"/>
          </p:cNvSpPr>
          <p:nvPr>
            <p:ph idx="1"/>
          </p:nvPr>
        </p:nvSpPr>
        <p:spPr/>
        <p:txBody>
          <a:bodyPr/>
          <a:lstStyle/>
          <a:p>
            <a:r>
              <a:rPr lang="en-US" b="0" dirty="0" smtClean="0"/>
              <a:t>HRSA RFA required partnership with a rural entity</a:t>
            </a:r>
          </a:p>
          <a:p>
            <a:endParaRPr lang="en-US" b="0" dirty="0" smtClean="0"/>
          </a:p>
          <a:p>
            <a:r>
              <a:rPr lang="en-US" b="0" dirty="0" smtClean="0"/>
              <a:t>While this was an innovative partnership, administrative and logistical issues slowed implementation</a:t>
            </a:r>
          </a:p>
          <a:p>
            <a:endParaRPr lang="en-US" b="0" dirty="0"/>
          </a:p>
          <a:p>
            <a:r>
              <a:rPr lang="en-US" b="0" dirty="0" smtClean="0"/>
              <a:t>Naloxone purchased in bulk and set to expire this fall</a:t>
            </a:r>
          </a:p>
        </p:txBody>
      </p:sp>
    </p:spTree>
    <p:extLst>
      <p:ext uri="{BB962C8B-B14F-4D97-AF65-F5344CB8AC3E}">
        <p14:creationId xmlns:p14="http://schemas.microsoft.com/office/powerpoint/2010/main" xmlns="" val="302557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391400" cy="1066800"/>
          </a:xfrm>
        </p:spPr>
        <p:txBody>
          <a:bodyPr/>
          <a:lstStyle/>
          <a:p>
            <a:r>
              <a:rPr lang="en-US" sz="3200" dirty="0" smtClean="0"/>
              <a:t>Challenges:</a:t>
            </a:r>
            <a:br>
              <a:rPr lang="en-US" sz="3200" dirty="0" smtClean="0"/>
            </a:br>
            <a:r>
              <a:rPr lang="en-US" sz="3200" dirty="0" smtClean="0"/>
              <a:t>Lack of SB459 knowledge and hesitance from some prescribers</a:t>
            </a:r>
            <a:endParaRPr lang="en-US" sz="3200" dirty="0"/>
          </a:p>
        </p:txBody>
      </p:sp>
      <p:sp>
        <p:nvSpPr>
          <p:cNvPr id="3" name="Content Placeholder 2"/>
          <p:cNvSpPr>
            <a:spLocks noGrp="1"/>
          </p:cNvSpPr>
          <p:nvPr>
            <p:ph idx="1"/>
          </p:nvPr>
        </p:nvSpPr>
        <p:spPr>
          <a:xfrm>
            <a:off x="304800" y="1981200"/>
            <a:ext cx="8534400" cy="4495800"/>
          </a:xfrm>
        </p:spPr>
        <p:txBody>
          <a:bodyPr/>
          <a:lstStyle/>
          <a:p>
            <a:r>
              <a:rPr lang="en-US" b="0" dirty="0" smtClean="0"/>
              <a:t>“</a:t>
            </a:r>
            <a:r>
              <a:rPr lang="en-US" b="0" dirty="0"/>
              <a:t>N</a:t>
            </a:r>
            <a:r>
              <a:rPr lang="en-US" b="0" dirty="0" smtClean="0"/>
              <a:t>ot on my license” </a:t>
            </a:r>
          </a:p>
          <a:p>
            <a:pPr lvl="1"/>
            <a:r>
              <a:rPr lang="en-US" dirty="0" smtClean="0"/>
              <a:t>Despite liability protections in SB 459, some doctors didn’t know about or trust the law, resulting in hesitance to write standing orders and/or facilitate distribution</a:t>
            </a:r>
          </a:p>
          <a:p>
            <a:r>
              <a:rPr lang="en-US" b="0" dirty="0" smtClean="0"/>
              <a:t>Now in 2017, knowledge about SB 459 among health care providers and prescribers is still low</a:t>
            </a:r>
          </a:p>
          <a:p>
            <a:pPr lvl="1"/>
            <a:r>
              <a:rPr lang="en-US" dirty="0" smtClean="0"/>
              <a:t>Don’t know, don’t understand, or don’t trust</a:t>
            </a:r>
          </a:p>
          <a:p>
            <a:r>
              <a:rPr lang="en-US" dirty="0" smtClean="0"/>
              <a:t>More information and interpretation could reassure providers</a:t>
            </a:r>
          </a:p>
        </p:txBody>
      </p:sp>
    </p:spTree>
    <p:extLst>
      <p:ext uri="{BB962C8B-B14F-4D97-AF65-F5344CB8AC3E}">
        <p14:creationId xmlns:p14="http://schemas.microsoft.com/office/powerpoint/2010/main" xmlns="" val="390138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Lesson Learned: </a:t>
            </a:r>
            <a:br>
              <a:rPr lang="en-US" sz="3600" dirty="0" smtClean="0"/>
            </a:br>
            <a:r>
              <a:rPr lang="en-US" sz="3600" dirty="0" smtClean="0"/>
              <a:t>Need Better Data</a:t>
            </a:r>
            <a:endParaRPr lang="en-US" sz="3600" dirty="0"/>
          </a:p>
        </p:txBody>
      </p:sp>
      <p:sp>
        <p:nvSpPr>
          <p:cNvPr id="3" name="Content Placeholder 2"/>
          <p:cNvSpPr>
            <a:spLocks noGrp="1"/>
          </p:cNvSpPr>
          <p:nvPr>
            <p:ph idx="1"/>
          </p:nvPr>
        </p:nvSpPr>
        <p:spPr/>
        <p:txBody>
          <a:bodyPr/>
          <a:lstStyle/>
          <a:p>
            <a:r>
              <a:rPr lang="en-US" b="0" dirty="0" smtClean="0"/>
              <a:t>HRSA proposal was written using statewide hospital billing data, based on ER admissions and opioid overdose deaths</a:t>
            </a:r>
          </a:p>
          <a:p>
            <a:r>
              <a:rPr lang="en-US" b="0" dirty="0" smtClean="0"/>
              <a:t>Though we established the significance and saw a need, the experience of EMTs in the NROOR service areas does not appear to match</a:t>
            </a:r>
          </a:p>
          <a:p>
            <a:pPr lvl="1"/>
            <a:r>
              <a:rPr lang="en-US" dirty="0" smtClean="0"/>
              <a:t>Only 5 doses of NROOR naloxone had been administered</a:t>
            </a:r>
          </a:p>
          <a:p>
            <a:pPr lvl="1"/>
            <a:r>
              <a:rPr lang="en-US" dirty="0" smtClean="0"/>
              <a:t>Data suggest few NROOR EMTs encounter opioid overdose in their regular practice</a:t>
            </a:r>
          </a:p>
          <a:p>
            <a:r>
              <a:rPr lang="en-US" dirty="0" smtClean="0"/>
              <a:t>Ongoing surveillance and will help better target resources</a:t>
            </a:r>
          </a:p>
          <a:p>
            <a:pPr lvl="1"/>
            <a:endParaRPr lang="en-US" dirty="0" smtClean="0"/>
          </a:p>
          <a:p>
            <a:pPr lvl="1"/>
            <a:endParaRPr lang="en-US" dirty="0"/>
          </a:p>
        </p:txBody>
      </p:sp>
    </p:spTree>
    <p:extLst>
      <p:ext uri="{BB962C8B-B14F-4D97-AF65-F5344CB8AC3E}">
        <p14:creationId xmlns:p14="http://schemas.microsoft.com/office/powerpoint/2010/main" xmlns="" val="26002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391400" cy="762000"/>
          </a:xfrm>
        </p:spPr>
        <p:txBody>
          <a:bodyPr/>
          <a:lstStyle/>
          <a:p>
            <a:r>
              <a:rPr lang="en-US" sz="3600" dirty="0" smtClean="0"/>
              <a:t>Lessons Learned: Need Centralized Coordination</a:t>
            </a:r>
            <a:endParaRPr lang="en-US" sz="3600" dirty="0"/>
          </a:p>
        </p:txBody>
      </p:sp>
      <p:sp>
        <p:nvSpPr>
          <p:cNvPr id="3" name="Content Placeholder 2"/>
          <p:cNvSpPr>
            <a:spLocks noGrp="1"/>
          </p:cNvSpPr>
          <p:nvPr>
            <p:ph idx="1"/>
          </p:nvPr>
        </p:nvSpPr>
        <p:spPr>
          <a:xfrm>
            <a:off x="304800" y="1600200"/>
            <a:ext cx="8534400" cy="4525963"/>
          </a:xfrm>
        </p:spPr>
        <p:txBody>
          <a:bodyPr/>
          <a:lstStyle/>
          <a:p>
            <a:r>
              <a:rPr lang="en-US" sz="2400" b="0" dirty="0" smtClean="0"/>
              <a:t>NROOR was a one-time, one-year grant, partnership between UNR, EMS, and hospitals</a:t>
            </a:r>
          </a:p>
          <a:p>
            <a:pPr lvl="1"/>
            <a:r>
              <a:rPr lang="en-US" dirty="0" smtClean="0"/>
              <a:t>Need a plan for sustainability</a:t>
            </a:r>
          </a:p>
          <a:p>
            <a:r>
              <a:rPr lang="en-US" sz="2500" b="0" dirty="0" smtClean="0"/>
              <a:t>Lack of knowledge among providers still an issue that requires coordinated communication and reassurance</a:t>
            </a:r>
          </a:p>
          <a:p>
            <a:r>
              <a:rPr lang="en-US" sz="2400" b="0" dirty="0" smtClean="0"/>
              <a:t>Unclear where parties should seek information about statewide opioid overdose response, interpretation of laws, guidance on procedures/protocols for take home naloxone and distribution </a:t>
            </a:r>
          </a:p>
          <a:p>
            <a:r>
              <a:rPr lang="en-US" sz="2400" dirty="0" smtClean="0"/>
              <a:t>Centralized coordination would help support sustainable and integrated response</a:t>
            </a:r>
            <a:endParaRPr lang="en-US" sz="2400" dirty="0"/>
          </a:p>
        </p:txBody>
      </p:sp>
    </p:spTree>
    <p:extLst>
      <p:ext uri="{BB962C8B-B14F-4D97-AF65-F5344CB8AC3E}">
        <p14:creationId xmlns:p14="http://schemas.microsoft.com/office/powerpoint/2010/main" xmlns="" val="4218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Naloxone </a:t>
            </a:r>
            <a:r>
              <a:rPr lang="en-US" smtClean="0"/>
              <a:t>Access Efforts</a:t>
            </a:r>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654699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Opportunities for expanded access to naloxone</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15406884"/>
              </p:ext>
            </p:extLst>
          </p:nvPr>
        </p:nvGraphicFramePr>
        <p:xfrm>
          <a:off x="0" y="1295401"/>
          <a:ext cx="9144000" cy="5562599"/>
        </p:xfrm>
        <a:graphic>
          <a:graphicData uri="http://schemas.openxmlformats.org/drawingml/2006/table">
            <a:tbl>
              <a:tblPr firstRow="1" bandRow="1">
                <a:tableStyleId>{5C22544A-7EE6-4342-B048-85BDC9FD1C3A}</a:tableStyleId>
              </a:tblPr>
              <a:tblGrid>
                <a:gridCol w="2590800"/>
                <a:gridCol w="2819400"/>
                <a:gridCol w="3733800"/>
              </a:tblGrid>
              <a:tr h="375769">
                <a:tc>
                  <a:txBody>
                    <a:bodyPr/>
                    <a:lstStyle/>
                    <a:p>
                      <a:r>
                        <a:rPr lang="en-US" dirty="0" smtClean="0">
                          <a:solidFill>
                            <a:sysClr val="windowText" lastClr="000000"/>
                          </a:solidFill>
                        </a:rPr>
                        <a:t>Target population</a:t>
                      </a:r>
                      <a:endParaRPr lang="en-US" dirty="0">
                        <a:solidFill>
                          <a:sysClr val="windowText" lastClr="000000"/>
                        </a:solidFill>
                      </a:endParaRPr>
                    </a:p>
                  </a:txBody>
                  <a:tcPr/>
                </a:tc>
                <a:tc>
                  <a:txBody>
                    <a:bodyPr/>
                    <a:lstStyle/>
                    <a:p>
                      <a:r>
                        <a:rPr lang="en-US" dirty="0" smtClean="0">
                          <a:solidFill>
                            <a:sysClr val="windowText" lastClr="000000"/>
                          </a:solidFill>
                        </a:rPr>
                        <a:t>Strategies</a:t>
                      </a:r>
                      <a:endParaRPr lang="en-US" dirty="0">
                        <a:solidFill>
                          <a:sysClr val="windowText" lastClr="000000"/>
                        </a:solidFill>
                      </a:endParaRPr>
                    </a:p>
                  </a:txBody>
                  <a:tcPr/>
                </a:tc>
                <a:tc>
                  <a:txBody>
                    <a:bodyPr/>
                    <a:lstStyle/>
                    <a:p>
                      <a:r>
                        <a:rPr lang="en-US" dirty="0" smtClean="0">
                          <a:solidFill>
                            <a:sysClr val="windowText" lastClr="000000"/>
                          </a:solidFill>
                        </a:rPr>
                        <a:t>Considerations</a:t>
                      </a:r>
                      <a:endParaRPr lang="en-US" dirty="0">
                        <a:solidFill>
                          <a:sysClr val="windowText" lastClr="000000"/>
                        </a:solidFill>
                      </a:endParaRPr>
                    </a:p>
                  </a:txBody>
                  <a:tcPr/>
                </a:tc>
              </a:tr>
              <a:tr h="1503077">
                <a:tc>
                  <a:txBody>
                    <a:bodyPr/>
                    <a:lstStyle/>
                    <a:p>
                      <a:r>
                        <a:rPr lang="en-US" dirty="0" smtClean="0"/>
                        <a:t>High risk populations</a:t>
                      </a:r>
                      <a:r>
                        <a:rPr lang="en-US" baseline="0" dirty="0" smtClean="0"/>
                        <a:t> (drug users, OD patients, recent detox or incarceration)</a:t>
                      </a:r>
                      <a:endParaRPr lang="en-US" dirty="0"/>
                    </a:p>
                  </a:txBody>
                  <a:tcPr/>
                </a:tc>
                <a:tc>
                  <a:txBody>
                    <a:bodyPr/>
                    <a:lstStyle/>
                    <a:p>
                      <a:r>
                        <a:rPr lang="en-US" dirty="0" smtClean="0"/>
                        <a:t>Distribution through CBOs, jails, treatment centers, health departments, EDs</a:t>
                      </a:r>
                    </a:p>
                    <a:p>
                      <a:r>
                        <a:rPr lang="en-US" dirty="0" smtClean="0"/>
                        <a:t>Pharmacy</a:t>
                      </a:r>
                      <a:r>
                        <a:rPr lang="en-US" baseline="0" dirty="0" smtClean="0"/>
                        <a:t> sales</a:t>
                      </a:r>
                      <a:endParaRPr lang="en-US" dirty="0"/>
                    </a:p>
                  </a:txBody>
                  <a:tcPr/>
                </a:tc>
                <a:tc>
                  <a:txBody>
                    <a:bodyPr/>
                    <a:lstStyle/>
                    <a:p>
                      <a:r>
                        <a:rPr lang="en-US" dirty="0" smtClean="0"/>
                        <a:t>Prescribers need more </a:t>
                      </a:r>
                      <a:r>
                        <a:rPr lang="en-US" baseline="0" dirty="0" smtClean="0"/>
                        <a:t>info &amp; reassurance about SB459</a:t>
                      </a:r>
                    </a:p>
                    <a:p>
                      <a:r>
                        <a:rPr lang="en-US" baseline="0" dirty="0" smtClean="0"/>
                        <a:t>Prescribers need models for standing orders</a:t>
                      </a:r>
                    </a:p>
                    <a:p>
                      <a:r>
                        <a:rPr lang="en-US" baseline="0" dirty="0" smtClean="0"/>
                        <a:t>Cost to purchase at pharmacies</a:t>
                      </a:r>
                      <a:endParaRPr lang="en-US" dirty="0"/>
                    </a:p>
                  </a:txBody>
                  <a:tcPr/>
                </a:tc>
              </a:tr>
              <a:tr h="1103880">
                <a:tc>
                  <a:txBody>
                    <a:bodyPr/>
                    <a:lstStyle/>
                    <a:p>
                      <a:r>
                        <a:rPr lang="en-US" dirty="0" smtClean="0"/>
                        <a:t>Chronic pain</a:t>
                      </a:r>
                      <a:r>
                        <a:rPr lang="en-US" baseline="0" dirty="0" smtClean="0"/>
                        <a:t> patients</a:t>
                      </a:r>
                      <a:endParaRPr lang="en-US" dirty="0"/>
                    </a:p>
                  </a:txBody>
                  <a:tcPr/>
                </a:tc>
                <a:tc>
                  <a:txBody>
                    <a:bodyPr/>
                    <a:lstStyle/>
                    <a:p>
                      <a:r>
                        <a:rPr lang="en-US" dirty="0" smtClean="0"/>
                        <a:t>Co-prescription</a:t>
                      </a:r>
                    </a:p>
                    <a:p>
                      <a:r>
                        <a:rPr lang="en-US" dirty="0" smtClean="0"/>
                        <a:t>Pharmacy</a:t>
                      </a:r>
                      <a:r>
                        <a:rPr lang="en-US" baseline="0" dirty="0" smtClean="0"/>
                        <a:t> sales</a:t>
                      </a:r>
                      <a:endParaRPr lang="en-US" dirty="0"/>
                    </a:p>
                  </a:txBody>
                  <a:tcPr/>
                </a:tc>
                <a:tc>
                  <a:txBody>
                    <a:bodyPr/>
                    <a:lstStyle/>
                    <a:p>
                      <a:r>
                        <a:rPr lang="en-US" baseline="0" dirty="0" smtClean="0"/>
                        <a:t>Need to implement risk screening</a:t>
                      </a:r>
                    </a:p>
                    <a:p>
                      <a:r>
                        <a:rPr lang="en-US" baseline="0" dirty="0" smtClean="0"/>
                        <a:t>Need co-prescribing protocols</a:t>
                      </a:r>
                      <a:endParaRPr lang="en-US" dirty="0"/>
                    </a:p>
                  </a:txBody>
                  <a:tcPr/>
                </a:tc>
              </a:tr>
              <a:tr h="1221250">
                <a:tc>
                  <a:txBody>
                    <a:bodyPr/>
                    <a:lstStyle/>
                    <a:p>
                      <a:r>
                        <a:rPr lang="en-US" dirty="0" smtClean="0"/>
                        <a:t>Uniformed first responders</a:t>
                      </a:r>
                      <a:endParaRPr lang="en-US" dirty="0"/>
                    </a:p>
                  </a:txBody>
                  <a:tcPr/>
                </a:tc>
                <a:tc>
                  <a:txBody>
                    <a:bodyPr/>
                    <a:lstStyle/>
                    <a:p>
                      <a:r>
                        <a:rPr lang="en-US" dirty="0" smtClean="0"/>
                        <a:t>Equip with naloxone</a:t>
                      </a:r>
                      <a:endParaRPr lang="en-US" dirty="0"/>
                    </a:p>
                  </a:txBody>
                  <a:tcPr/>
                </a:tc>
                <a:tc>
                  <a:txBody>
                    <a:bodyPr/>
                    <a:lstStyle/>
                    <a:p>
                      <a:r>
                        <a:rPr lang="en-US" dirty="0" smtClean="0"/>
                        <a:t>Alleviate liability concerns</a:t>
                      </a:r>
                      <a:endParaRPr lang="en-US" baseline="0" dirty="0" smtClean="0"/>
                    </a:p>
                    <a:p>
                      <a:r>
                        <a:rPr lang="en-US" baseline="0" dirty="0" smtClean="0"/>
                        <a:t>Need data on who arrives first (targeted deployment)</a:t>
                      </a:r>
                    </a:p>
                    <a:p>
                      <a:r>
                        <a:rPr lang="en-US" baseline="0" dirty="0" smtClean="0"/>
                        <a:t>More info about 911 Good Sam</a:t>
                      </a:r>
                      <a:endParaRPr lang="en-US" dirty="0"/>
                    </a:p>
                  </a:txBody>
                  <a:tcPr/>
                </a:tc>
              </a:tr>
              <a:tr h="1358623">
                <a:tc>
                  <a:txBody>
                    <a:bodyPr/>
                    <a:lstStyle/>
                    <a:p>
                      <a:r>
                        <a:rPr lang="en-US" dirty="0" smtClean="0"/>
                        <a:t>Bystanders</a:t>
                      </a:r>
                      <a:r>
                        <a:rPr lang="en-US" baseline="0" dirty="0" smtClean="0"/>
                        <a:t> (friends, family members, others in position to assist)</a:t>
                      </a:r>
                      <a:endParaRPr lang="en-US" dirty="0"/>
                    </a:p>
                  </a:txBody>
                  <a:tcPr/>
                </a:tc>
                <a:tc>
                  <a:txBody>
                    <a:bodyPr/>
                    <a:lstStyle/>
                    <a:p>
                      <a:r>
                        <a:rPr lang="en-US" dirty="0" smtClean="0"/>
                        <a:t>Distribution</a:t>
                      </a:r>
                      <a:r>
                        <a:rPr lang="en-US" baseline="0" dirty="0" smtClean="0"/>
                        <a:t> through CBOs, treatment centers, health departments</a:t>
                      </a:r>
                    </a:p>
                    <a:p>
                      <a:r>
                        <a:rPr lang="en-US" baseline="0" dirty="0" smtClean="0"/>
                        <a:t>Pharmacy sales</a:t>
                      </a:r>
                      <a:endParaRPr lang="en-US" dirty="0"/>
                    </a:p>
                  </a:txBody>
                  <a:tcPr/>
                </a:tc>
                <a:tc>
                  <a:txBody>
                    <a:bodyPr/>
                    <a:lstStyle/>
                    <a:p>
                      <a:r>
                        <a:rPr lang="en-US" dirty="0" smtClean="0"/>
                        <a:t>More</a:t>
                      </a:r>
                      <a:r>
                        <a:rPr lang="en-US" baseline="0" dirty="0" smtClean="0"/>
                        <a:t> information about who should carry, how to obtain</a:t>
                      </a:r>
                      <a:endParaRPr lang="en-US" dirty="0" smtClean="0"/>
                    </a:p>
                    <a:p>
                      <a:r>
                        <a:rPr lang="en-US" dirty="0" smtClean="0"/>
                        <a:t>Cost to purchase at pharmacies</a:t>
                      </a:r>
                      <a:endParaRPr lang="en-US" dirty="0"/>
                    </a:p>
                  </a:txBody>
                  <a:tcPr/>
                </a:tc>
              </a:tr>
            </a:tbl>
          </a:graphicData>
        </a:graphic>
      </p:graphicFrame>
    </p:spTree>
    <p:extLst>
      <p:ext uri="{BB962C8B-B14F-4D97-AF65-F5344CB8AC3E}">
        <p14:creationId xmlns:p14="http://schemas.microsoft.com/office/powerpoint/2010/main" xmlns="" val="308116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391400" cy="1066800"/>
          </a:xfrm>
        </p:spPr>
        <p:txBody>
          <a:bodyPr/>
          <a:lstStyle/>
          <a:p>
            <a:r>
              <a:rPr lang="en-US" sz="3600" dirty="0" smtClean="0"/>
              <a:t>Statewide Naloxone Distribution Update</a:t>
            </a:r>
            <a:endParaRPr lang="en-US" sz="3600" dirty="0"/>
          </a:p>
        </p:txBody>
      </p:sp>
      <p:sp>
        <p:nvSpPr>
          <p:cNvPr id="3" name="Content Placeholder 2"/>
          <p:cNvSpPr>
            <a:spLocks noGrp="1"/>
          </p:cNvSpPr>
          <p:nvPr>
            <p:ph idx="1"/>
          </p:nvPr>
        </p:nvSpPr>
        <p:spPr>
          <a:xfrm>
            <a:off x="304800" y="2057400"/>
            <a:ext cx="8534400" cy="2438400"/>
          </a:xfrm>
        </p:spPr>
        <p:txBody>
          <a:bodyPr/>
          <a:lstStyle/>
          <a:p>
            <a:pPr>
              <a:lnSpc>
                <a:spcPct val="150000"/>
              </a:lnSpc>
            </a:pPr>
            <a:r>
              <a:rPr lang="en-US" b="0" dirty="0" smtClean="0"/>
              <a:t>Redistribution of NROOR Naloxone</a:t>
            </a:r>
          </a:p>
          <a:p>
            <a:pPr>
              <a:lnSpc>
                <a:spcPct val="150000"/>
              </a:lnSpc>
            </a:pPr>
            <a:r>
              <a:rPr lang="en-US" b="0" dirty="0" smtClean="0"/>
              <a:t>Establishing Community Partners for Distribution</a:t>
            </a:r>
          </a:p>
          <a:p>
            <a:pPr>
              <a:lnSpc>
                <a:spcPct val="150000"/>
              </a:lnSpc>
            </a:pPr>
            <a:r>
              <a:rPr lang="en-US" b="0" dirty="0" smtClean="0"/>
              <a:t>Virtual Dispensary</a:t>
            </a:r>
          </a:p>
          <a:p>
            <a:endParaRPr lang="en-US" b="0" dirty="0"/>
          </a:p>
        </p:txBody>
      </p:sp>
    </p:spTree>
    <p:extLst>
      <p:ext uri="{BB962C8B-B14F-4D97-AF65-F5344CB8AC3E}">
        <p14:creationId xmlns:p14="http://schemas.microsoft.com/office/powerpoint/2010/main" xmlns="" val="2113556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391400" cy="990600"/>
          </a:xfrm>
        </p:spPr>
        <p:txBody>
          <a:bodyPr/>
          <a:lstStyle/>
          <a:p>
            <a:r>
              <a:rPr lang="en-US" sz="3600" dirty="0" smtClean="0"/>
              <a:t>Redistribution of NROOR Naloxone</a:t>
            </a:r>
            <a:endParaRPr lang="en-US" sz="3600" dirty="0"/>
          </a:p>
        </p:txBody>
      </p:sp>
      <p:sp>
        <p:nvSpPr>
          <p:cNvPr id="3" name="Content Placeholder 2"/>
          <p:cNvSpPr>
            <a:spLocks noGrp="1"/>
          </p:cNvSpPr>
          <p:nvPr>
            <p:ph idx="1"/>
          </p:nvPr>
        </p:nvSpPr>
        <p:spPr/>
        <p:txBody>
          <a:bodyPr/>
          <a:lstStyle/>
          <a:p>
            <a:pPr>
              <a:spcBef>
                <a:spcPts val="1800"/>
              </a:spcBef>
            </a:pPr>
            <a:r>
              <a:rPr lang="en-US" b="0" dirty="0" smtClean="0"/>
              <a:t>400 prefilled syringes distributed to rural BLS agencies based on EMS data and hospital ED data</a:t>
            </a:r>
          </a:p>
          <a:p>
            <a:pPr>
              <a:spcBef>
                <a:spcPts val="1800"/>
              </a:spcBef>
            </a:pPr>
            <a:r>
              <a:rPr lang="en-US" b="0" dirty="0" smtClean="0"/>
              <a:t>Post-project naloxone inventory indicates unreliable data used for distribution plan</a:t>
            </a:r>
          </a:p>
          <a:p>
            <a:pPr>
              <a:spcBef>
                <a:spcPts val="1800"/>
              </a:spcBef>
            </a:pPr>
            <a:r>
              <a:rPr lang="en-US" b="0" dirty="0" smtClean="0"/>
              <a:t>With only 5 doses of naloxone administered by rural EMTs, it highlights the need for improved data collection and reporting systems</a:t>
            </a:r>
          </a:p>
          <a:p>
            <a:pPr>
              <a:spcBef>
                <a:spcPts val="1800"/>
              </a:spcBef>
            </a:pPr>
            <a:r>
              <a:rPr lang="en-US" b="0" dirty="0" smtClean="0"/>
              <a:t>Remaining NROOR naloxone will be redistribute to </a:t>
            </a:r>
            <a:r>
              <a:rPr lang="en-US" b="0" dirty="0" err="1" smtClean="0"/>
              <a:t>Trac</a:t>
            </a:r>
            <a:r>
              <a:rPr lang="en-US" b="0" dirty="0" smtClean="0"/>
              <a:t>-B Exchange in Las Vegas and Northern Nevada HOPES in Reno to be used before it expires </a:t>
            </a:r>
            <a:endParaRPr lang="en-US" b="0" dirty="0"/>
          </a:p>
        </p:txBody>
      </p:sp>
    </p:spTree>
    <p:extLst>
      <p:ext uri="{BB962C8B-B14F-4D97-AF65-F5344CB8AC3E}">
        <p14:creationId xmlns:p14="http://schemas.microsoft.com/office/powerpoint/2010/main" xmlns="" val="825791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6934200" cy="762000"/>
          </a:xfrm>
        </p:spPr>
        <p:txBody>
          <a:bodyPr/>
          <a:lstStyle/>
          <a:p>
            <a:r>
              <a:rPr lang="en-US" sz="3200" dirty="0" smtClean="0"/>
              <a:t>Partnership members</a:t>
            </a:r>
            <a:endParaRPr lang="en-US" sz="3200" dirty="0"/>
          </a:p>
        </p:txBody>
      </p:sp>
      <p:sp>
        <p:nvSpPr>
          <p:cNvPr id="3" name="Content Placeholder 2"/>
          <p:cNvSpPr>
            <a:spLocks noGrp="1"/>
          </p:cNvSpPr>
          <p:nvPr>
            <p:ph sz="half" idx="1"/>
          </p:nvPr>
        </p:nvSpPr>
        <p:spPr/>
        <p:txBody>
          <a:bodyPr/>
          <a:lstStyle/>
          <a:p>
            <a:r>
              <a:rPr lang="en-US" sz="2000" b="0" dirty="0" smtClean="0">
                <a:latin typeface="Arial" charset="0"/>
                <a:ea typeface="ＭＳ Ｐゴシック" charset="0"/>
              </a:rPr>
              <a:t>University of Nevada, Reno Schools of Medicine and Community Health Sciences</a:t>
            </a:r>
          </a:p>
          <a:p>
            <a:r>
              <a:rPr lang="en-US" sz="2000" b="0" dirty="0" smtClean="0"/>
              <a:t>Nevada Department of Health and Human Services (State EMS Program)</a:t>
            </a:r>
          </a:p>
          <a:p>
            <a:r>
              <a:rPr lang="en-US" sz="2000" b="0" dirty="0" smtClean="0"/>
              <a:t>Nevada Rural Hospital Partners</a:t>
            </a:r>
          </a:p>
          <a:p>
            <a:r>
              <a:rPr lang="en-US" sz="2000" b="0" dirty="0" smtClean="0"/>
              <a:t>Desert View Hospital (lead grantee and participating hospital)</a:t>
            </a:r>
          </a:p>
          <a:p>
            <a:r>
              <a:rPr lang="en-US" sz="2000" b="0" dirty="0" smtClean="0"/>
              <a:t>South Lyon Medical Center (participating hospital)</a:t>
            </a:r>
          </a:p>
          <a:p>
            <a:r>
              <a:rPr lang="en-US" sz="2000" b="0" dirty="0" smtClean="0"/>
              <a:t>Grover C. </a:t>
            </a:r>
            <a:r>
              <a:rPr lang="en-US" sz="2000" b="0" dirty="0" err="1" smtClean="0"/>
              <a:t>Dils</a:t>
            </a:r>
            <a:r>
              <a:rPr lang="en-US" sz="2000" b="0" dirty="0" smtClean="0"/>
              <a:t> Medical Center (participating hospital)</a:t>
            </a:r>
          </a:p>
          <a:p>
            <a:r>
              <a:rPr lang="en-US" sz="2000" b="0" dirty="0" smtClean="0"/>
              <a:t>Mt. Grant General Hospital</a:t>
            </a:r>
          </a:p>
          <a:p>
            <a:endParaRPr lang="en-US" sz="2000" b="0" dirty="0"/>
          </a:p>
        </p:txBody>
      </p:sp>
      <p:pic>
        <p:nvPicPr>
          <p:cNvPr id="5" name="Content Placeholder 4" descr="Newspaper article&#10;Pahrump Valley Times &#10;Desert View Hospital kicks off opioid reversal project&#10;By Mick Akers, Pahrump Valley Times&#10;Desert View Hospital hosted a kickoff event recently with Gov. Brian Sandoval's Chief of Staff, Mike Willden, to announce the launch of the Nevada Rural Opioid Overdose Reversal project. The program is a statewide partnership under the leadership of the Desert View Hospital, who is acting as the lead agency in the program. The program will be an important part of saving lives of those who overdose on opioids, as it allows those caring for the individual to have access to an importanr drug."/>
          <p:cNvPicPr>
            <a:picLocks noGrp="1" noChangeAspect="1"/>
          </p:cNvPicPr>
          <p:nvPr>
            <p:ph sz="half" idx="2"/>
          </p:nvPr>
        </p:nvPicPr>
        <p:blipFill>
          <a:blip r:embed="rId2" cstate="email">
            <a:extLst>
              <a:ext uri="{28A0092B-C50C-407E-A947-70E740481C1C}">
                <a14:useLocalDpi xmlns:a14="http://schemas.microsoft.com/office/drawing/2010/main" xmlns="" val="0"/>
              </a:ext>
            </a:extLst>
          </a:blip>
          <a:srcRect t="643" b="643"/>
          <a:stretch>
            <a:fillRect/>
          </a:stretch>
        </p:blipFill>
        <p:spPr>
          <a:xfrm>
            <a:off x="4343400" y="1066800"/>
            <a:ext cx="4495800" cy="5018608"/>
          </a:xfrm>
          <a:prstGeom prst="rect">
            <a:avLst/>
          </a:prstGeom>
        </p:spPr>
      </p:pic>
    </p:spTree>
    <p:extLst>
      <p:ext uri="{BB962C8B-B14F-4D97-AF65-F5344CB8AC3E}">
        <p14:creationId xmlns:p14="http://schemas.microsoft.com/office/powerpoint/2010/main" xmlns="" val="3859955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Community Partners for Naloxone Distribution</a:t>
            </a:r>
            <a:endParaRPr lang="en-US" dirty="0"/>
          </a:p>
        </p:txBody>
      </p:sp>
      <p:sp>
        <p:nvSpPr>
          <p:cNvPr id="3" name="Content Placeholder 2"/>
          <p:cNvSpPr>
            <a:spLocks noGrp="1"/>
          </p:cNvSpPr>
          <p:nvPr>
            <p:ph idx="1"/>
          </p:nvPr>
        </p:nvSpPr>
        <p:spPr/>
        <p:txBody>
          <a:bodyPr/>
          <a:lstStyle/>
          <a:p>
            <a:r>
              <a:rPr lang="en-US" b="0" dirty="0" err="1" smtClean="0"/>
              <a:t>Trac</a:t>
            </a:r>
            <a:r>
              <a:rPr lang="en-US" b="0" dirty="0" smtClean="0"/>
              <a:t>-B Exchange</a:t>
            </a:r>
          </a:p>
          <a:p>
            <a:endParaRPr lang="en-US" b="0" dirty="0" smtClean="0"/>
          </a:p>
          <a:p>
            <a:r>
              <a:rPr lang="en-US" b="0" dirty="0" smtClean="0"/>
              <a:t>Northern Nevada HOPES</a:t>
            </a:r>
          </a:p>
          <a:p>
            <a:endParaRPr lang="en-US" b="0" dirty="0" smtClean="0"/>
          </a:p>
          <a:p>
            <a:r>
              <a:rPr lang="en-US" b="0" dirty="0" smtClean="0"/>
              <a:t>Clark County Correctional Facility</a:t>
            </a:r>
          </a:p>
          <a:p>
            <a:endParaRPr lang="en-US" b="0" dirty="0" smtClean="0"/>
          </a:p>
          <a:p>
            <a:r>
              <a:rPr lang="en-US" b="0" dirty="0" smtClean="0"/>
              <a:t>Law Enforcement and Court System</a:t>
            </a:r>
          </a:p>
          <a:p>
            <a:endParaRPr lang="en-US" b="0" dirty="0" smtClean="0"/>
          </a:p>
          <a:p>
            <a:r>
              <a:rPr lang="en-US" b="0" dirty="0" smtClean="0"/>
              <a:t>Community Paramedicine</a:t>
            </a:r>
          </a:p>
        </p:txBody>
      </p:sp>
    </p:spTree>
    <p:extLst>
      <p:ext uri="{BB962C8B-B14F-4D97-AF65-F5344CB8AC3E}">
        <p14:creationId xmlns:p14="http://schemas.microsoft.com/office/powerpoint/2010/main" xmlns="" val="1179478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Virtual Dispensary </a:t>
            </a:r>
            <a:endParaRPr lang="en-US" sz="3600" dirty="0"/>
          </a:p>
        </p:txBody>
      </p:sp>
      <p:sp>
        <p:nvSpPr>
          <p:cNvPr id="3" name="Content Placeholder 2"/>
          <p:cNvSpPr>
            <a:spLocks noGrp="1"/>
          </p:cNvSpPr>
          <p:nvPr>
            <p:ph idx="1"/>
          </p:nvPr>
        </p:nvSpPr>
        <p:spPr/>
        <p:txBody>
          <a:bodyPr/>
          <a:lstStyle/>
          <a:p>
            <a:r>
              <a:rPr lang="en-US" b="0" dirty="0" smtClean="0"/>
              <a:t>Innovative resource that will prevent maldistribution of naloxone</a:t>
            </a:r>
          </a:p>
          <a:p>
            <a:endParaRPr lang="en-US" b="0" dirty="0" smtClean="0"/>
          </a:p>
          <a:p>
            <a:r>
              <a:rPr lang="en-US" b="0" dirty="0" smtClean="0"/>
              <a:t>Participating organizations will have the appropriate formulary stock of naloxone at all times</a:t>
            </a:r>
          </a:p>
          <a:p>
            <a:endParaRPr lang="en-US" b="0" dirty="0" smtClean="0"/>
          </a:p>
          <a:p>
            <a:r>
              <a:rPr lang="en-US" b="0" dirty="0" smtClean="0"/>
              <a:t>Naloxone is much less likely to expire without being used</a:t>
            </a:r>
          </a:p>
          <a:p>
            <a:endParaRPr lang="en-US" b="0" dirty="0" smtClean="0"/>
          </a:p>
          <a:p>
            <a:r>
              <a:rPr lang="en-US" b="0" dirty="0" smtClean="0"/>
              <a:t>Efficient use of resources </a:t>
            </a:r>
            <a:r>
              <a:rPr lang="mr-IN" b="0" dirty="0" smtClean="0"/>
              <a:t>–</a:t>
            </a:r>
            <a:r>
              <a:rPr lang="en-US" b="0" dirty="0" smtClean="0"/>
              <a:t> No need for Nevada to store or ship naloxone, and funds are spent wisely leaving more funding available for other initiatives</a:t>
            </a:r>
            <a:endParaRPr lang="en-US" b="0" dirty="0"/>
          </a:p>
        </p:txBody>
      </p:sp>
    </p:spTree>
    <p:extLst>
      <p:ext uri="{BB962C8B-B14F-4D97-AF65-F5344CB8AC3E}">
        <p14:creationId xmlns:p14="http://schemas.microsoft.com/office/powerpoint/2010/main" xmlns="" val="263707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Provider Education </a:t>
            </a:r>
            <a:endParaRPr lang="en-US" sz="3600" dirty="0"/>
          </a:p>
        </p:txBody>
      </p:sp>
      <p:sp>
        <p:nvSpPr>
          <p:cNvPr id="3" name="Content Placeholder 2"/>
          <p:cNvSpPr>
            <a:spLocks noGrp="1"/>
          </p:cNvSpPr>
          <p:nvPr>
            <p:ph idx="1"/>
          </p:nvPr>
        </p:nvSpPr>
        <p:spPr/>
        <p:txBody>
          <a:bodyPr/>
          <a:lstStyle/>
          <a:p>
            <a:r>
              <a:rPr lang="en-US" b="0" dirty="0" smtClean="0"/>
              <a:t>NROOR focus shifting to academic detailing and other provider education activities (SB 459 &amp; AB 474)</a:t>
            </a:r>
          </a:p>
          <a:p>
            <a:r>
              <a:rPr lang="en-US" b="0" dirty="0" smtClean="0"/>
              <a:t>Project ECHO Nevada:</a:t>
            </a:r>
          </a:p>
          <a:p>
            <a:pPr lvl="1"/>
            <a:r>
              <a:rPr lang="en-US" dirty="0" smtClean="0"/>
              <a:t>Expand existing Pain Management ECHO clinic from once per month to twice per month</a:t>
            </a:r>
          </a:p>
          <a:p>
            <a:pPr lvl="1"/>
            <a:r>
              <a:rPr lang="en-US" dirty="0" smtClean="0"/>
              <a:t>Launched Medication Assisted Treatment (MAT) ECHO clinic September 27</a:t>
            </a:r>
            <a:r>
              <a:rPr lang="en-US" baseline="30000" dirty="0" smtClean="0"/>
              <a:t>th</a:t>
            </a:r>
            <a:r>
              <a:rPr lang="en-US" dirty="0" smtClean="0"/>
              <a:t>, it will take place twice per month</a:t>
            </a:r>
          </a:p>
          <a:p>
            <a:pPr lvl="1"/>
            <a:r>
              <a:rPr lang="en-US" dirty="0" smtClean="0"/>
              <a:t>ECHO Nevada infrastructure remains available as a rapid information dissemination resource </a:t>
            </a:r>
            <a:r>
              <a:rPr lang="mr-IN" dirty="0" smtClean="0"/>
              <a:t>–</a:t>
            </a:r>
            <a:r>
              <a:rPr lang="en-US" dirty="0" smtClean="0"/>
              <a:t> legislation and regulation updates, public health emergencies, sharing of best practices</a:t>
            </a:r>
          </a:p>
          <a:p>
            <a:endParaRPr lang="en-US" b="0" dirty="0"/>
          </a:p>
        </p:txBody>
      </p:sp>
    </p:spTree>
    <p:extLst>
      <p:ext uri="{BB962C8B-B14F-4D97-AF65-F5344CB8AC3E}">
        <p14:creationId xmlns:p14="http://schemas.microsoft.com/office/powerpoint/2010/main" xmlns="" val="1638823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391400" cy="990600"/>
          </a:xfrm>
        </p:spPr>
        <p:txBody>
          <a:bodyPr/>
          <a:lstStyle/>
          <a:p>
            <a:r>
              <a:rPr lang="en-US" sz="3600" dirty="0" smtClean="0"/>
              <a:t>Conclusion: Major </a:t>
            </a:r>
            <a:r>
              <a:rPr lang="en-US" sz="3600" dirty="0"/>
              <a:t>contributions of </a:t>
            </a:r>
            <a:r>
              <a:rPr lang="en-US" sz="3600" dirty="0" smtClean="0"/>
              <a:t>NROOR</a:t>
            </a:r>
            <a:endParaRPr lang="en-US" sz="3600" dirty="0"/>
          </a:p>
        </p:txBody>
      </p:sp>
      <p:sp>
        <p:nvSpPr>
          <p:cNvPr id="3" name="Content Placeholder 2"/>
          <p:cNvSpPr>
            <a:spLocks noGrp="1"/>
          </p:cNvSpPr>
          <p:nvPr>
            <p:ph idx="1"/>
          </p:nvPr>
        </p:nvSpPr>
        <p:spPr/>
        <p:txBody>
          <a:bodyPr/>
          <a:lstStyle/>
          <a:p>
            <a:pPr>
              <a:spcBef>
                <a:spcPts val="600"/>
              </a:spcBef>
            </a:pPr>
            <a:r>
              <a:rPr lang="en-US" b="0" dirty="0" smtClean="0"/>
              <a:t>Increased awareness &amp; educational moments</a:t>
            </a:r>
          </a:p>
          <a:p>
            <a:pPr lvl="1">
              <a:spcBef>
                <a:spcPts val="600"/>
              </a:spcBef>
            </a:pPr>
            <a:r>
              <a:rPr lang="en-US" dirty="0" smtClean="0"/>
              <a:t>Trained 117 EMTs</a:t>
            </a:r>
          </a:p>
          <a:p>
            <a:pPr lvl="1">
              <a:spcBef>
                <a:spcPts val="600"/>
              </a:spcBef>
            </a:pPr>
            <a:r>
              <a:rPr lang="en-US" b="0" dirty="0" smtClean="0"/>
              <a:t>Purchased naloxone</a:t>
            </a:r>
          </a:p>
          <a:p>
            <a:pPr>
              <a:spcBef>
                <a:spcPts val="600"/>
              </a:spcBef>
            </a:pPr>
            <a:r>
              <a:rPr lang="en-US" b="0" dirty="0" smtClean="0"/>
              <a:t>Statewide and national visibility</a:t>
            </a:r>
          </a:p>
          <a:p>
            <a:pPr>
              <a:spcBef>
                <a:spcPts val="600"/>
              </a:spcBef>
            </a:pPr>
            <a:r>
              <a:rPr lang="en-US" b="0" dirty="0" smtClean="0"/>
              <a:t>Created a model that can be modified based on lessons learned</a:t>
            </a:r>
          </a:p>
          <a:p>
            <a:pPr lvl="1">
              <a:spcBef>
                <a:spcPts val="600"/>
              </a:spcBef>
            </a:pPr>
            <a:r>
              <a:rPr lang="en-US" dirty="0" smtClean="0"/>
              <a:t>Bulk naloxone purchase set to expire </a:t>
            </a:r>
            <a:r>
              <a:rPr lang="en-US" dirty="0" smtClean="0">
                <a:sym typeface="Wingdings"/>
              </a:rPr>
              <a:t></a:t>
            </a:r>
            <a:r>
              <a:rPr lang="en-US" dirty="0" smtClean="0"/>
              <a:t>“virtual” naloxone dispensary center</a:t>
            </a:r>
          </a:p>
          <a:p>
            <a:pPr>
              <a:spcBef>
                <a:spcPts val="600"/>
              </a:spcBef>
            </a:pPr>
            <a:r>
              <a:rPr lang="en-US" b="0" dirty="0" smtClean="0"/>
              <a:t>SAMHSA STR building upon and expanding NROOR efforts as appropriate</a:t>
            </a:r>
          </a:p>
          <a:p>
            <a:pPr lvl="1">
              <a:spcBef>
                <a:spcPts val="600"/>
              </a:spcBef>
            </a:pPr>
            <a:r>
              <a:rPr lang="en-US" dirty="0" smtClean="0"/>
              <a:t>Naloxone access</a:t>
            </a:r>
          </a:p>
          <a:p>
            <a:pPr lvl="1">
              <a:spcBef>
                <a:spcPts val="600"/>
              </a:spcBef>
            </a:pPr>
            <a:r>
              <a:rPr lang="en-US" b="0" dirty="0" smtClean="0"/>
              <a:t>Provider education</a:t>
            </a:r>
          </a:p>
        </p:txBody>
      </p:sp>
    </p:spTree>
    <p:extLst>
      <p:ext uri="{BB962C8B-B14F-4D97-AF65-F5344CB8AC3E}">
        <p14:creationId xmlns:p14="http://schemas.microsoft.com/office/powerpoint/2010/main" xmlns="" val="203680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Context</a:t>
            </a:r>
            <a:endParaRPr lang="en-US" sz="3200" dirty="0"/>
          </a:p>
        </p:txBody>
      </p:sp>
      <p:sp>
        <p:nvSpPr>
          <p:cNvPr id="3" name="Content Placeholder 2"/>
          <p:cNvSpPr>
            <a:spLocks noGrp="1"/>
          </p:cNvSpPr>
          <p:nvPr>
            <p:ph idx="1"/>
          </p:nvPr>
        </p:nvSpPr>
        <p:spPr>
          <a:xfrm>
            <a:off x="304800" y="1447800"/>
            <a:ext cx="8534400" cy="4953000"/>
          </a:xfrm>
        </p:spPr>
        <p:txBody>
          <a:bodyPr/>
          <a:lstStyle/>
          <a:p>
            <a:r>
              <a:rPr lang="en-US" b="0" dirty="0" smtClean="0"/>
              <a:t>Rural areas in the US experiencing dramatic increases in opioid overdose</a:t>
            </a:r>
          </a:p>
          <a:p>
            <a:endParaRPr lang="en-US" b="0" dirty="0" smtClean="0"/>
          </a:p>
          <a:p>
            <a:r>
              <a:rPr lang="en-US" b="0" dirty="0" smtClean="0"/>
              <a:t>2015 HRSA Rural Opioid Overdose Reversal RFA to fund:</a:t>
            </a:r>
          </a:p>
          <a:p>
            <a:pPr lvl="1"/>
            <a:r>
              <a:rPr lang="en-US" dirty="0" smtClean="0"/>
              <a:t>Purchase </a:t>
            </a:r>
            <a:r>
              <a:rPr lang="en-US" dirty="0"/>
              <a:t>and placement of </a:t>
            </a:r>
            <a:r>
              <a:rPr lang="en-US" dirty="0" smtClean="0"/>
              <a:t>opioid overdose devices (i.e., naloxone) in </a:t>
            </a:r>
            <a:r>
              <a:rPr lang="en-US" dirty="0"/>
              <a:t>rural </a:t>
            </a:r>
            <a:r>
              <a:rPr lang="en-US" dirty="0" smtClean="0"/>
              <a:t>communities</a:t>
            </a:r>
          </a:p>
          <a:p>
            <a:pPr lvl="1"/>
            <a:r>
              <a:rPr lang="en-US" dirty="0" smtClean="0"/>
              <a:t>Training of licensed healthcare professionals and emergency responders</a:t>
            </a:r>
          </a:p>
          <a:p>
            <a:pPr lvl="1"/>
            <a:endParaRPr lang="en-US" dirty="0"/>
          </a:p>
          <a:p>
            <a:r>
              <a:rPr lang="en-US" b="0" dirty="0" smtClean="0"/>
              <a:t>Recently passed SB 459 authorized BLS EMS providers (e.g., EMTs) in Nevada to administer naloxone</a:t>
            </a:r>
          </a:p>
        </p:txBody>
      </p:sp>
    </p:spTree>
    <p:extLst>
      <p:ext uri="{BB962C8B-B14F-4D97-AF65-F5344CB8AC3E}">
        <p14:creationId xmlns:p14="http://schemas.microsoft.com/office/powerpoint/2010/main" xmlns="" val="192083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NROOR Project Aims</a:t>
            </a:r>
            <a:endParaRPr lang="en-US" sz="3600" dirty="0"/>
          </a:p>
        </p:txBody>
      </p:sp>
      <p:sp>
        <p:nvSpPr>
          <p:cNvPr id="3" name="Content Placeholder 2"/>
          <p:cNvSpPr>
            <a:spLocks noGrp="1"/>
          </p:cNvSpPr>
          <p:nvPr>
            <p:ph idx="1"/>
          </p:nvPr>
        </p:nvSpPr>
        <p:spPr/>
        <p:txBody>
          <a:bodyPr/>
          <a:lstStyle/>
          <a:p>
            <a:pPr marL="457200" indent="-457200">
              <a:spcBef>
                <a:spcPts val="2400"/>
              </a:spcBef>
              <a:buFont typeface="+mj-lt"/>
              <a:buAutoNum type="arabicPeriod"/>
            </a:pPr>
            <a:r>
              <a:rPr lang="en-US" b="0" dirty="0" smtClean="0"/>
              <a:t>Purchase naloxone for rural EMTs working in Basic Level Services (BLS) Agencies</a:t>
            </a:r>
          </a:p>
          <a:p>
            <a:pPr marL="457200" indent="-457200">
              <a:spcBef>
                <a:spcPts val="2400"/>
              </a:spcBef>
              <a:buFont typeface="+mj-lt"/>
              <a:buAutoNum type="arabicPeriod"/>
            </a:pPr>
            <a:r>
              <a:rPr lang="en-US" b="0" dirty="0" smtClean="0"/>
              <a:t>Train rural EMS providers and other health professionals in overdose recognition and response</a:t>
            </a:r>
          </a:p>
          <a:p>
            <a:pPr marL="457200" indent="-457200">
              <a:spcBef>
                <a:spcPts val="2400"/>
              </a:spcBef>
              <a:buFont typeface="+mj-lt"/>
              <a:buAutoNum type="arabicPeriod"/>
            </a:pPr>
            <a:r>
              <a:rPr lang="en-US" b="0" dirty="0" smtClean="0"/>
              <a:t>Provide take-home naloxone for rural patients receiving care for overdose in rural hospitals</a:t>
            </a:r>
          </a:p>
          <a:p>
            <a:pPr marL="457200" indent="-457200">
              <a:spcBef>
                <a:spcPts val="2400"/>
              </a:spcBef>
              <a:buFont typeface="+mj-lt"/>
              <a:buAutoNum type="arabicPeriod"/>
            </a:pPr>
            <a:r>
              <a:rPr lang="en-US" b="0" dirty="0" smtClean="0"/>
              <a:t>Demonstrate improved and measurable health outcomes among rural patients being treated by rural EMS and healthcare professionals</a:t>
            </a:r>
            <a:endParaRPr lang="en-US" b="0" dirty="0"/>
          </a:p>
        </p:txBody>
      </p:sp>
    </p:spTree>
    <p:extLst>
      <p:ext uri="{BB962C8B-B14F-4D97-AF65-F5344CB8AC3E}">
        <p14:creationId xmlns:p14="http://schemas.microsoft.com/office/powerpoint/2010/main" xmlns="" val="281081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04800" y="1295400"/>
            <a:ext cx="4191000" cy="4678363"/>
          </a:xfrm>
        </p:spPr>
        <p:txBody>
          <a:bodyPr/>
          <a:lstStyle/>
          <a:p>
            <a:pPr marL="0" indent="0">
              <a:buNone/>
            </a:pPr>
            <a:r>
              <a:rPr lang="en-US" dirty="0" smtClean="0"/>
              <a:t>Project Service Areas:</a:t>
            </a:r>
          </a:p>
          <a:p>
            <a:r>
              <a:rPr lang="en-US" b="0" dirty="0" smtClean="0"/>
              <a:t>Esmeralda County</a:t>
            </a:r>
          </a:p>
          <a:p>
            <a:r>
              <a:rPr lang="en-US" b="0" dirty="0" smtClean="0"/>
              <a:t>Eureka County</a:t>
            </a:r>
          </a:p>
          <a:p>
            <a:r>
              <a:rPr lang="en-US" b="0" dirty="0" smtClean="0"/>
              <a:t>Lincoln County</a:t>
            </a:r>
          </a:p>
          <a:p>
            <a:r>
              <a:rPr lang="en-US" b="0" dirty="0" smtClean="0"/>
              <a:t>Lyon County</a:t>
            </a:r>
          </a:p>
          <a:p>
            <a:r>
              <a:rPr lang="en-US" b="0" dirty="0" smtClean="0"/>
              <a:t>Mineral County</a:t>
            </a:r>
          </a:p>
          <a:p>
            <a:r>
              <a:rPr lang="en-US" b="0" dirty="0" smtClean="0"/>
              <a:t>Nye County</a:t>
            </a:r>
          </a:p>
          <a:p>
            <a:r>
              <a:rPr lang="en-US" b="0" dirty="0" smtClean="0"/>
              <a:t>White Pine County</a:t>
            </a:r>
            <a:endParaRPr lang="en-US" b="0" dirty="0"/>
          </a:p>
        </p:txBody>
      </p:sp>
      <p:grpSp>
        <p:nvGrpSpPr>
          <p:cNvPr id="10" name="Group 9"/>
          <p:cNvGrpSpPr/>
          <p:nvPr/>
        </p:nvGrpSpPr>
        <p:grpSpPr>
          <a:xfrm>
            <a:off x="4343400" y="533400"/>
            <a:ext cx="4572000" cy="5917175"/>
            <a:chOff x="4495800" y="381000"/>
            <a:chExt cx="4572000" cy="5917175"/>
          </a:xfrm>
        </p:grpSpPr>
        <p:pic>
          <p:nvPicPr>
            <p:cNvPr id="3" name="Picture 2" descr="County map of Nevada showing that Eureka, Whitepine, Lincoln, Nye, Esmeralda, Mineral, and lyon counties all have NROOR service areas. White pine, Lincoln, Nye, mineral and lyon all have participating hospitals. And Elko Carson City, Reno, and Las Vegas have major population centers"/>
            <p:cNvPicPr>
              <a:picLocks noChangeAspect="1"/>
            </p:cNvPicPr>
            <p:nvPr/>
          </p:nvPicPr>
          <p:blipFill>
            <a:blip r:embed="rId2" cstate="print"/>
            <a:stretch>
              <a:fillRect/>
            </a:stretch>
          </p:blipFill>
          <p:spPr>
            <a:xfrm>
              <a:off x="4495800" y="381000"/>
              <a:ext cx="4572000" cy="5917175"/>
            </a:xfrm>
            <a:prstGeom prst="rect">
              <a:avLst/>
            </a:prstGeom>
          </p:spPr>
        </p:pic>
        <p:sp>
          <p:nvSpPr>
            <p:cNvPr id="4" name="TextBox 3"/>
            <p:cNvSpPr txBox="1"/>
            <p:nvPr/>
          </p:nvSpPr>
          <p:spPr>
            <a:xfrm>
              <a:off x="4698522" y="1066800"/>
              <a:ext cx="68580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xmlns="" val="1931545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1: Purchase Naloxone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76256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marL="0" indent="0">
              <a:buNone/>
            </a:pPr>
            <a:r>
              <a:rPr lang="en-US" b="0" dirty="0"/>
              <a:t>Purchased</a:t>
            </a:r>
            <a:r>
              <a:rPr lang="en-US" b="0" dirty="0" smtClean="0"/>
              <a:t>:</a:t>
            </a:r>
          </a:p>
          <a:p>
            <a:pPr marL="0" indent="0">
              <a:buNone/>
            </a:pPr>
            <a:endParaRPr lang="en-US" b="0" dirty="0"/>
          </a:p>
          <a:p>
            <a:r>
              <a:rPr lang="en-US" b="0" dirty="0"/>
              <a:t>500 prefilled syringes of naloxone &amp; 2,500 IM </a:t>
            </a:r>
            <a:r>
              <a:rPr lang="en-US" b="0" dirty="0" smtClean="0"/>
              <a:t>needles</a:t>
            </a:r>
          </a:p>
          <a:p>
            <a:endParaRPr lang="en-US" b="0" dirty="0"/>
          </a:p>
          <a:p>
            <a:r>
              <a:rPr lang="en-US" b="0" dirty="0"/>
              <a:t>156 IN </a:t>
            </a:r>
            <a:r>
              <a:rPr lang="en-US" b="0" dirty="0" smtClean="0"/>
              <a:t>NARCAN </a:t>
            </a:r>
            <a:r>
              <a:rPr lang="en-US" b="0" dirty="0"/>
              <a:t>kits for ED discharge</a:t>
            </a:r>
          </a:p>
          <a:p>
            <a:endParaRPr lang="en-US" b="0" dirty="0"/>
          </a:p>
        </p:txBody>
      </p:sp>
    </p:spTree>
    <p:extLst>
      <p:ext uri="{BB962C8B-B14F-4D97-AF65-F5344CB8AC3E}">
        <p14:creationId xmlns:p14="http://schemas.microsoft.com/office/powerpoint/2010/main" xmlns="" val="1383719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2: EMT Training Evaluation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266461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UNR-Landscape">
  <a:themeElements>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UNR-landscap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UNR-landscap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NR-landscap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NR-landscap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NR-landscap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NR-landscap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NR-landscap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NR-landscap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NR-landscap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NR-landscap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NR-landscap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NR-landscap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NR-landscap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UNR-Landscape.pot</Template>
  <TotalTime>6638</TotalTime>
  <Words>1480</Words>
  <Application>Microsoft Office PowerPoint</Application>
  <PresentationFormat>On-screen Show (4:3)</PresentationFormat>
  <Paragraphs>206</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UNR-Landscape</vt:lpstr>
      <vt:lpstr>The Nevada Rural Opioid Overdose Reversal (NROOR) Project:</vt:lpstr>
      <vt:lpstr>Project Personnel</vt:lpstr>
      <vt:lpstr>Partnership members</vt:lpstr>
      <vt:lpstr>Context</vt:lpstr>
      <vt:lpstr>NROOR Project Aims</vt:lpstr>
      <vt:lpstr>Slide 6</vt:lpstr>
      <vt:lpstr>Aim 1: Purchase Naloxone</vt:lpstr>
      <vt:lpstr>Slide 8</vt:lpstr>
      <vt:lpstr>Aim 2: EMT Training Evaluation </vt:lpstr>
      <vt:lpstr>Methods</vt:lpstr>
      <vt:lpstr>Results</vt:lpstr>
      <vt:lpstr>Results: Knowledge &amp; Attitudes</vt:lpstr>
      <vt:lpstr>Results: SB 459 Knowledge</vt:lpstr>
      <vt:lpstr>Results: SB 459 Support</vt:lpstr>
      <vt:lpstr>Aim 3: provide Take home naloxone for ED discharge</vt:lpstr>
      <vt:lpstr>Take home naloxone for ED discharge</vt:lpstr>
      <vt:lpstr>Aim 4: demonstrate improved patient outcomes</vt:lpstr>
      <vt:lpstr>Results: Patient Outcomes</vt:lpstr>
      <vt:lpstr>Challenges and successes/lessons learned</vt:lpstr>
      <vt:lpstr>Successes: Purchased Naloxone</vt:lpstr>
      <vt:lpstr>Successes: EMT Training</vt:lpstr>
      <vt:lpstr>Challenges: Funding logistics</vt:lpstr>
      <vt:lpstr>Challenges: Lack of SB459 knowledge and hesitance from some prescribers</vt:lpstr>
      <vt:lpstr>Lesson Learned:  Need Better Data</vt:lpstr>
      <vt:lpstr>Lessons Learned: Need Centralized Coordination</vt:lpstr>
      <vt:lpstr>Naloxone Access Efforts</vt:lpstr>
      <vt:lpstr>Opportunities for expanded access to naloxone</vt:lpstr>
      <vt:lpstr>Statewide Naloxone Distribution Update</vt:lpstr>
      <vt:lpstr>Redistribution of NROOR Naloxone</vt:lpstr>
      <vt:lpstr>Establishing Community Partners for Naloxone Distribution</vt:lpstr>
      <vt:lpstr>Virtual Dispensary </vt:lpstr>
      <vt:lpstr>Provider Education </vt:lpstr>
      <vt:lpstr>Conclusion: Major contributions of NROOR</vt:lpstr>
    </vt:vector>
  </TitlesOfParts>
  <Company>University of Nevada, Reno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Metrics</dc:title>
  <dc:creator>Christopher E Marchand</dc:creator>
  <cp:lastModifiedBy>emonroy</cp:lastModifiedBy>
  <cp:revision>438</cp:revision>
  <dcterms:created xsi:type="dcterms:W3CDTF">2007-02-09T21:28:15Z</dcterms:created>
  <dcterms:modified xsi:type="dcterms:W3CDTF">2017-09-22T15:47:27Z</dcterms:modified>
</cp:coreProperties>
</file>