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50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891C-C8F7-40B1-92DA-1BACA982CC9C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6253-251E-42CB-9410-6E2F12369A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891C-C8F7-40B1-92DA-1BACA982CC9C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6253-251E-42CB-9410-6E2F12369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891C-C8F7-40B1-92DA-1BACA982CC9C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6253-251E-42CB-9410-6E2F12369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891C-C8F7-40B1-92DA-1BACA982CC9C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6253-251E-42CB-9410-6E2F12369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891C-C8F7-40B1-92DA-1BACA982CC9C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FEC6253-251E-42CB-9410-6E2F12369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891C-C8F7-40B1-92DA-1BACA982CC9C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6253-251E-42CB-9410-6E2F12369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891C-C8F7-40B1-92DA-1BACA982CC9C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6253-251E-42CB-9410-6E2F12369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891C-C8F7-40B1-92DA-1BACA982CC9C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6253-251E-42CB-9410-6E2F12369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891C-C8F7-40B1-92DA-1BACA982CC9C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6253-251E-42CB-9410-6E2F12369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891C-C8F7-40B1-92DA-1BACA982CC9C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6253-251E-42CB-9410-6E2F12369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891C-C8F7-40B1-92DA-1BACA982CC9C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6253-251E-42CB-9410-6E2F12369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7A891C-C8F7-40B1-92DA-1BACA982CC9C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EC6253-251E-42CB-9410-6E2F12369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1336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Governor’s Opioid state action accountability taskforce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95800"/>
            <a:ext cx="73152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Daniel Neill</a:t>
            </a:r>
          </a:p>
          <a:p>
            <a:r>
              <a:rPr lang="en-US" dirty="0" smtClean="0"/>
              <a:t>Assistant Special Agent in Charge, DEA Las Vegas</a:t>
            </a:r>
          </a:p>
          <a:p>
            <a:endParaRPr lang="en-US" dirty="0"/>
          </a:p>
          <a:p>
            <a:r>
              <a:rPr lang="en-US" dirty="0" smtClean="0"/>
              <a:t>Keith Carter</a:t>
            </a:r>
          </a:p>
          <a:p>
            <a:r>
              <a:rPr lang="en-US" dirty="0" smtClean="0"/>
              <a:t>Director, Nevada HIDTA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399" y="152400"/>
            <a:ext cx="137878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2012 NV LOGO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98104">
                        <a14:foregroundMark x1="64218" y1="23434" x2="62085" y2="60404"/>
                        <a14:foregroundMark x1="29384" y1="42222" x2="84123" y2="42424"/>
                        <a14:foregroundMark x1="57109" y1="42222" x2="57583" y2="37778"/>
                        <a14:foregroundMark x1="45024" y1="23838" x2="45735" y2="60404"/>
                        <a14:foregroundMark x1="45024" y1="24242" x2="63981" y2="23636"/>
                        <a14:foregroundMark x1="48104" y1="22828" x2="56398" y2="22020"/>
                        <a14:foregroundMark x1="33649" y1="30909" x2="33649" y2="56768"/>
                        <a14:foregroundMark x1="31991" y1="7677" x2="46919" y2="23232"/>
                        <a14:foregroundMark x1="33175" y1="25455" x2="50474" y2="40404"/>
                        <a14:foregroundMark x1="70379" y1="22222" x2="76540" y2="59596"/>
                        <a14:foregroundMark x1="49526" y1="26465" x2="50948" y2="40606"/>
                        <a14:foregroundMark x1="34123" y1="58990" x2="80806" y2="46061"/>
                        <a14:foregroundMark x1="51185" y1="65657" x2="57583" y2="50505"/>
                        <a14:foregroundMark x1="61374" y1="66465" x2="58057" y2="48889"/>
                        <a14:foregroundMark x1="68483" y1="65455" x2="72749" y2="46061"/>
                        <a14:foregroundMark x1="85782" y1="29697" x2="66588" y2="38788"/>
                        <a14:backgroundMark x1="26540" y1="93333" x2="26540" y2="9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52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7890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Opioid Threat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Second highest state ranking for oxycodone and hydrocodone prescriptions</a:t>
            </a:r>
          </a:p>
          <a:p>
            <a:r>
              <a:rPr lang="en-US" dirty="0" smtClean="0"/>
              <a:t>Source </a:t>
            </a:r>
            <a:r>
              <a:rPr lang="en-US" dirty="0"/>
              <a:t>area for diverted pharmaceuticals to other cities and states</a:t>
            </a:r>
          </a:p>
          <a:p>
            <a:r>
              <a:rPr lang="en-US" dirty="0" smtClean="0"/>
              <a:t>Increase in heroin usage stemming from abuse </a:t>
            </a:r>
            <a:r>
              <a:rPr lang="en-US" dirty="0"/>
              <a:t>of </a:t>
            </a:r>
            <a:r>
              <a:rPr lang="en-US" dirty="0" smtClean="0"/>
              <a:t>pharmaceuticals</a:t>
            </a:r>
          </a:p>
          <a:p>
            <a:pPr lvl="1"/>
            <a:r>
              <a:rPr lang="en-US" dirty="0" smtClean="0"/>
              <a:t>Illicit market for prescription drugs remained stable</a:t>
            </a:r>
            <a:endParaRPr lang="en-US" dirty="0"/>
          </a:p>
          <a:p>
            <a:r>
              <a:rPr lang="en-US" dirty="0" smtClean="0"/>
              <a:t>Fentanyl and U-47700 abuse</a:t>
            </a:r>
          </a:p>
          <a:p>
            <a:r>
              <a:rPr lang="en-US" dirty="0" smtClean="0"/>
              <a:t>Prescription drug  related deaths outpace all other drug types</a:t>
            </a:r>
          </a:p>
          <a:p>
            <a:pPr lvl="1"/>
            <a:r>
              <a:rPr lang="en-US" dirty="0" smtClean="0"/>
              <a:t>Overdose deaths have increased since 2014</a:t>
            </a:r>
          </a:p>
        </p:txBody>
      </p:sp>
    </p:spTree>
    <p:extLst>
      <p:ext uri="{BB962C8B-B14F-4D97-AF65-F5344CB8AC3E}">
        <p14:creationId xmlns:p14="http://schemas.microsoft.com/office/powerpoint/2010/main" xmlns="" val="390150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DEA/Nevada HIDTA Strategy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Oversight from the manufacturer to the user</a:t>
            </a:r>
          </a:p>
          <a:p>
            <a:pPr lvl="1"/>
            <a:r>
              <a:rPr lang="en-US" dirty="0" smtClean="0"/>
              <a:t>Doctors overprescribing opioids</a:t>
            </a:r>
          </a:p>
          <a:p>
            <a:pPr lvl="1"/>
            <a:r>
              <a:rPr lang="en-US" dirty="0" smtClean="0"/>
              <a:t>“Cappers” – individuals who recruit a  number of people to obtain prescriptions</a:t>
            </a:r>
          </a:p>
          <a:p>
            <a:pPr lvl="1"/>
            <a:r>
              <a:rPr lang="en-US" dirty="0" smtClean="0"/>
              <a:t>Pharmacies eager to fill the prescriptions</a:t>
            </a:r>
          </a:p>
          <a:p>
            <a:r>
              <a:rPr lang="en-US" dirty="0" smtClean="0"/>
              <a:t>Illicit manufacturing of tablets</a:t>
            </a:r>
          </a:p>
          <a:p>
            <a:pPr lvl="1"/>
            <a:r>
              <a:rPr lang="en-US" dirty="0" smtClean="0"/>
              <a:t>Pill press for faux prescription drugs</a:t>
            </a:r>
          </a:p>
          <a:p>
            <a:r>
              <a:rPr lang="en-US" dirty="0" smtClean="0"/>
              <a:t>Expansion of health care fraud</a:t>
            </a:r>
          </a:p>
          <a:p>
            <a:pPr lvl="1"/>
            <a:r>
              <a:rPr lang="en-US" dirty="0" smtClean="0"/>
              <a:t>Medicaid fraudulent billing</a:t>
            </a:r>
          </a:p>
          <a:p>
            <a:r>
              <a:rPr lang="en-US" dirty="0" smtClean="0"/>
              <a:t>Coordination with DOJ’ Special Prosecutor for Nevada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67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Key Observances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Diversion scheme:</a:t>
            </a:r>
          </a:p>
          <a:p>
            <a:pPr lvl="1"/>
            <a:r>
              <a:rPr lang="en-US" dirty="0" smtClean="0"/>
              <a:t>Medicare </a:t>
            </a:r>
            <a:r>
              <a:rPr lang="en-US" dirty="0"/>
              <a:t>patients sell medication to drug trafficker</a:t>
            </a:r>
          </a:p>
          <a:p>
            <a:pPr lvl="1"/>
            <a:r>
              <a:rPr lang="en-US" dirty="0"/>
              <a:t>Drug trafficker supplies local distributors</a:t>
            </a:r>
          </a:p>
          <a:p>
            <a:pPr lvl="1"/>
            <a:r>
              <a:rPr lang="en-US" dirty="0"/>
              <a:t>Local distributors sell the medication to out of town clients</a:t>
            </a:r>
          </a:p>
          <a:p>
            <a:r>
              <a:rPr lang="en-US" dirty="0" smtClean="0"/>
              <a:t>Doctors willing to prescribe opioids without a legitimate medical condition</a:t>
            </a:r>
          </a:p>
          <a:p>
            <a:r>
              <a:rPr lang="en-US" dirty="0" smtClean="0"/>
              <a:t>Recommendation of specific pharmacies by doctors</a:t>
            </a:r>
          </a:p>
          <a:p>
            <a:r>
              <a:rPr lang="en-US" dirty="0" smtClean="0"/>
              <a:t>Pharmacy shopping</a:t>
            </a:r>
          </a:p>
          <a:p>
            <a:r>
              <a:rPr lang="en-US" dirty="0" smtClean="0"/>
              <a:t>Tourism has created multi-state business ventures</a:t>
            </a:r>
          </a:p>
        </p:txBody>
      </p:sp>
    </p:spTree>
    <p:extLst>
      <p:ext uri="{BB962C8B-B14F-4D97-AF65-F5344CB8AC3E}">
        <p14:creationId xmlns:p14="http://schemas.microsoft.com/office/powerpoint/2010/main" xmlns="" val="6031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DEA/Nevada HIDTA Resources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Enforcement and Regulatory</a:t>
            </a:r>
          </a:p>
          <a:p>
            <a:pPr lvl="1"/>
            <a:r>
              <a:rPr lang="en-US" dirty="0" smtClean="0"/>
              <a:t>Tactical Diversion Squad/Pharm-Net</a:t>
            </a:r>
          </a:p>
          <a:p>
            <a:pPr lvl="2"/>
            <a:r>
              <a:rPr lang="en-US" dirty="0" smtClean="0"/>
              <a:t>DEA</a:t>
            </a:r>
          </a:p>
          <a:p>
            <a:pPr lvl="2"/>
            <a:r>
              <a:rPr lang="en-US" dirty="0" smtClean="0"/>
              <a:t>Nevada Department of Public Safety</a:t>
            </a:r>
          </a:p>
          <a:p>
            <a:pPr lvl="2"/>
            <a:r>
              <a:rPr lang="en-US" dirty="0" smtClean="0"/>
              <a:t>Las Vegas Metro Police Department</a:t>
            </a:r>
          </a:p>
          <a:p>
            <a:pPr lvl="2"/>
            <a:r>
              <a:rPr lang="en-US" dirty="0" smtClean="0"/>
              <a:t>North Las Vegas Police Department</a:t>
            </a:r>
          </a:p>
          <a:p>
            <a:pPr lvl="2"/>
            <a:r>
              <a:rPr lang="en-US" dirty="0" smtClean="0"/>
              <a:t>Henderson Police Department</a:t>
            </a:r>
            <a:endParaRPr lang="en-US" dirty="0"/>
          </a:p>
          <a:p>
            <a:pPr lvl="1"/>
            <a:r>
              <a:rPr lang="en-US" dirty="0" smtClean="0"/>
              <a:t>Diversion</a:t>
            </a:r>
          </a:p>
          <a:p>
            <a:pPr lvl="2"/>
            <a:r>
              <a:rPr lang="en-US" dirty="0" smtClean="0"/>
              <a:t>Regulatory arm of DEA</a:t>
            </a:r>
          </a:p>
          <a:p>
            <a:pPr lvl="2"/>
            <a:r>
              <a:rPr lang="en-US" dirty="0" smtClean="0"/>
              <a:t>Compliance for doctors and pharmacies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922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Action toward goals established at the Governor's Summit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Sponsored 122 hours of cost free training to law enforcement on opioids and diversion</a:t>
            </a:r>
          </a:p>
          <a:p>
            <a:r>
              <a:rPr lang="en-US" dirty="0" smtClean="0"/>
              <a:t>Partnered with public health and local coalitions</a:t>
            </a:r>
          </a:p>
          <a:p>
            <a:pPr lvl="1"/>
            <a:r>
              <a:rPr lang="en-US" dirty="0" smtClean="0"/>
              <a:t>Overdose Awareness Day</a:t>
            </a:r>
          </a:p>
          <a:p>
            <a:pPr lvl="1"/>
            <a:r>
              <a:rPr lang="en-US" dirty="0" smtClean="0"/>
              <a:t>Distribution of overdose kits to the public</a:t>
            </a:r>
          </a:p>
          <a:p>
            <a:pPr lvl="1"/>
            <a:r>
              <a:rPr lang="en-US" dirty="0" smtClean="0"/>
              <a:t>Opioid Task Force in Southern Nevada</a:t>
            </a:r>
          </a:p>
          <a:p>
            <a:pPr lvl="1"/>
            <a:r>
              <a:rPr lang="en-US" dirty="0" smtClean="0"/>
              <a:t>Partnered with UNLV and the </a:t>
            </a:r>
            <a:r>
              <a:rPr lang="en-US" dirty="0" err="1" smtClean="0"/>
              <a:t>Licey</a:t>
            </a:r>
            <a:r>
              <a:rPr lang="en-US" dirty="0" smtClean="0"/>
              <a:t> Institute to bring </a:t>
            </a:r>
            <a:r>
              <a:rPr lang="en-US" dirty="0"/>
              <a:t>the Substance Use &amp; Behavioral Health Summit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1158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Questions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739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289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Governor’s Opioid state action accountability taskforce</vt:lpstr>
      <vt:lpstr>Opioid Threat</vt:lpstr>
      <vt:lpstr>DEA/Nevada HIDTA Strategy</vt:lpstr>
      <vt:lpstr>Key Observances</vt:lpstr>
      <vt:lpstr>DEA/Nevada HIDTA Resources</vt:lpstr>
      <vt:lpstr>Action toward goals established at the Governor's Summit</vt:lpstr>
      <vt:lpstr>Questions</vt:lpstr>
    </vt:vector>
  </TitlesOfParts>
  <Company>DEA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Chapa, Clarissa M.</dc:creator>
  <cp:lastModifiedBy>emonroy</cp:lastModifiedBy>
  <cp:revision>16</cp:revision>
  <dcterms:created xsi:type="dcterms:W3CDTF">2017-09-20T18:09:58Z</dcterms:created>
  <dcterms:modified xsi:type="dcterms:W3CDTF">2017-09-21T22:08:11Z</dcterms:modified>
</cp:coreProperties>
</file>